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68" r:id="rId4"/>
    <p:sldId id="258" r:id="rId5"/>
    <p:sldId id="259" r:id="rId6"/>
    <p:sldId id="260" r:id="rId7"/>
    <p:sldId id="269" r:id="rId8"/>
    <p:sldId id="270" r:id="rId9"/>
    <p:sldId id="275" r:id="rId10"/>
    <p:sldId id="277" r:id="rId11"/>
    <p:sldId id="266" r:id="rId12"/>
    <p:sldId id="267" r:id="rId13"/>
    <p:sldId id="274"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1F1F"/>
    <a:srgbClr val="415A97"/>
    <a:srgbClr val="4A6EB6"/>
    <a:srgbClr val="5768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60" autoAdjust="0"/>
    <p:restoredTop sz="94660"/>
  </p:normalViewPr>
  <p:slideViewPr>
    <p:cSldViewPr snapToGrid="0">
      <p:cViewPr>
        <p:scale>
          <a:sx n="63" d="100"/>
          <a:sy n="63" d="100"/>
        </p:scale>
        <p:origin x="528"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2.jp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0379D-1D06-AC92-D402-749F241B56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80507A-B47A-05B0-C5B1-ED17D0DC44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613E37-F1DF-AF4A-4C15-855180F39695}"/>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5451D04C-8B5C-5EEB-9F93-5E35D1678F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410FCA-9777-E504-C2E7-1378D7B037F7}"/>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09563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A43AF-42DB-AC3D-5F12-0DB9750D5F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1382E0-32D0-3D0E-54F3-43F8754F02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B52B7A-09A0-1598-B82C-5717212A04C0}"/>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51FBFC71-5432-4016-6962-8B6335FD0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2DC12E-EA94-6E71-E13A-DACCAF0D10B5}"/>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077070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AF9174-8A24-C31B-8E44-55971845A7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DA5186-F4B6-5B6F-01C6-4DE0E97838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FC1004-BC3D-00CF-9719-09DC6954B535}"/>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75BB78CA-E6BD-D1A3-C335-0BB4F7AE73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93F95D-B2EC-139E-0B30-B563F135995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567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0B720-CF2A-6E1E-0C65-6CFE74EB8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1E3618-DF7C-5264-5E1F-FFF52DF9DD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647C3-943F-23ED-24E8-37C34376DA8F}"/>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B5DA39C2-B459-C835-C152-F9727DEA8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8A3F8E-9685-0366-886C-20A8972FACB3}"/>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4265812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40E60-D6E6-409B-5BDB-8A4D3BE5E7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B9147B-745B-4FDB-09F4-2F150FFC9A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9AE29-0D3B-6F91-C34D-E1692455C1F3}"/>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298464AB-1B5D-F5EA-B9F8-935D5A7E0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36D11-CE5A-40B9-B46F-F4D6A9A1F26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20462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032F-845C-BAE7-5F87-BFF19DFD65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D4373C-9976-32AE-9A59-BE71A234A5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22F088-544F-A322-641A-8C9171962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4E8441-CA57-1B2D-F348-77A41BECE5D5}"/>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6" name="Footer Placeholder 5">
            <a:extLst>
              <a:ext uri="{FF2B5EF4-FFF2-40B4-BE49-F238E27FC236}">
                <a16:creationId xmlns:a16="http://schemas.microsoft.com/office/drawing/2014/main" id="{F315B30C-5C3C-CE8E-DE7E-C0C02AF26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2096A1-8774-86F3-9050-AF2E0EEA27F8}"/>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59437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78302-E72F-E88A-DE13-09BB90EBD2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D5F273-6624-AAA1-A0C4-15D8EF6D44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AE64C3-F1D0-7C55-6889-46E75D0B82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B6C2BF-F821-E3BB-3D2F-F4A9F9B8D4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BBE7F7-4E93-D78E-80F3-107DCAFBED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A31AF2-90F3-D50B-5185-7E1441429F79}"/>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8" name="Footer Placeholder 7">
            <a:extLst>
              <a:ext uri="{FF2B5EF4-FFF2-40B4-BE49-F238E27FC236}">
                <a16:creationId xmlns:a16="http://schemas.microsoft.com/office/drawing/2014/main" id="{848AEC2B-DC56-BAEE-656A-557A40080D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F1E664-AA37-7E27-D5C6-138239014BA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75398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3205B-B14C-781C-3E01-705DACE881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2FECE5-6815-1B30-373E-2B3975B1BB41}"/>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4" name="Footer Placeholder 3">
            <a:extLst>
              <a:ext uri="{FF2B5EF4-FFF2-40B4-BE49-F238E27FC236}">
                <a16:creationId xmlns:a16="http://schemas.microsoft.com/office/drawing/2014/main" id="{EF651AED-D686-FC08-D398-EDFD274307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77C7C6-C5DF-E8AB-85A6-45D40A06CA3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4941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927156-C08D-2601-3DAD-3532303D229C}"/>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3" name="Footer Placeholder 2">
            <a:extLst>
              <a:ext uri="{FF2B5EF4-FFF2-40B4-BE49-F238E27FC236}">
                <a16:creationId xmlns:a16="http://schemas.microsoft.com/office/drawing/2014/main" id="{65C40157-4FB9-8716-F32F-895AE8C78F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6B30BB-AD7F-FCDD-5961-C8776C41AE42}"/>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100928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D791C-EF7A-F8C2-0E71-1B9A6FC7F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828059-BCDC-B637-B9CA-F45576E3D9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8C6149-852B-D389-C445-C1534C5CBD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B7DAB1-C5E6-D7DB-AED2-B591CA6CAF91}"/>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6" name="Footer Placeholder 5">
            <a:extLst>
              <a:ext uri="{FF2B5EF4-FFF2-40B4-BE49-F238E27FC236}">
                <a16:creationId xmlns:a16="http://schemas.microsoft.com/office/drawing/2014/main" id="{45F20DA5-93E0-012D-5F63-BC2285E9EF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73E61-5B33-4F42-D8C4-B45FB1BA1639}"/>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8992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74E5-5F58-6493-D475-5A1E23382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6C76930-3C45-0D5A-D930-07ABA812A2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5DCAF1-C707-25A6-1B95-0059BA6ADF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4E124F-C2CB-A7F9-E557-6529828D0D32}"/>
              </a:ext>
            </a:extLst>
          </p:cNvPr>
          <p:cNvSpPr>
            <a:spLocks noGrp="1"/>
          </p:cNvSpPr>
          <p:nvPr>
            <p:ph type="dt" sz="half" idx="10"/>
          </p:nvPr>
        </p:nvSpPr>
        <p:spPr/>
        <p:txBody>
          <a:bodyPr/>
          <a:lstStyle/>
          <a:p>
            <a:fld id="{95CFB1B9-84C0-4996-8CBF-F48FE0DB64AE}" type="datetimeFigureOut">
              <a:rPr lang="en-US" smtClean="0"/>
              <a:t>4/1/2024</a:t>
            </a:fld>
            <a:endParaRPr lang="en-US"/>
          </a:p>
        </p:txBody>
      </p:sp>
      <p:sp>
        <p:nvSpPr>
          <p:cNvPr id="6" name="Footer Placeholder 5">
            <a:extLst>
              <a:ext uri="{FF2B5EF4-FFF2-40B4-BE49-F238E27FC236}">
                <a16:creationId xmlns:a16="http://schemas.microsoft.com/office/drawing/2014/main" id="{6ED67939-B359-DCE9-6DBE-41DB583E22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DF4A6D-8D46-6067-728A-D1B0226D9586}"/>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4715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5CF538-57F0-7691-D8A5-617E8AF1B7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8F0E5B-62AF-0B51-6788-0BE9DA6F1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E0132-761C-8878-6985-FFC17AEE33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CFB1B9-84C0-4996-8CBF-F48FE0DB64AE}" type="datetimeFigureOut">
              <a:rPr lang="en-US" smtClean="0"/>
              <a:t>4/1/2024</a:t>
            </a:fld>
            <a:endParaRPr lang="en-US"/>
          </a:p>
        </p:txBody>
      </p:sp>
      <p:sp>
        <p:nvSpPr>
          <p:cNvPr id="5" name="Footer Placeholder 4">
            <a:extLst>
              <a:ext uri="{FF2B5EF4-FFF2-40B4-BE49-F238E27FC236}">
                <a16:creationId xmlns:a16="http://schemas.microsoft.com/office/drawing/2014/main" id="{A7691692-CA21-9423-1B66-CEBF44F66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E6B56C-E86B-6A14-DC9B-F999A707C3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018A4E-FD30-4BB5-BE67-43750037CE70}" type="slidenum">
              <a:rPr lang="en-US" smtClean="0"/>
              <a:t>‹#›</a:t>
            </a:fld>
            <a:endParaRPr lang="en-US"/>
          </a:p>
        </p:txBody>
      </p:sp>
    </p:spTree>
    <p:extLst>
      <p:ext uri="{BB962C8B-B14F-4D97-AF65-F5344CB8AC3E}">
        <p14:creationId xmlns:p14="http://schemas.microsoft.com/office/powerpoint/2010/main" val="31472713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assie-company.monday.com/boards/6058892207"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alpha val="37000"/>
          </a:srgb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419DE0-0039-6B63-4BD9-C6FAD69166D5}"/>
              </a:ext>
            </a:extLst>
          </p:cNvPr>
          <p:cNvSpPr>
            <a:spLocks noGrp="1"/>
          </p:cNvSpPr>
          <p:nvPr>
            <p:ph type="ctrTitle"/>
          </p:nvPr>
        </p:nvSpPr>
        <p:spPr>
          <a:xfrm>
            <a:off x="764949" y="3499076"/>
            <a:ext cx="6053558" cy="2424774"/>
          </a:xfrm>
        </p:spPr>
        <p:txBody>
          <a:bodyPr vert="horz" lIns="91440" tIns="45720" rIns="91440" bIns="45720" rtlCol="0" anchor="ctr">
            <a:normAutofit/>
          </a:bodyPr>
          <a:lstStyle/>
          <a:p>
            <a:pPr algn="l"/>
            <a:r>
              <a:rPr lang="en-US" sz="4400" kern="1200">
                <a:solidFill>
                  <a:srgbClr val="FFFFFF"/>
                </a:solidFill>
                <a:latin typeface="+mj-lt"/>
                <a:ea typeface="+mj-ea"/>
                <a:cs typeface="+mj-cs"/>
              </a:rPr>
              <a:t>Study Time Calculator</a:t>
            </a:r>
          </a:p>
        </p:txBody>
      </p:sp>
      <p:sp>
        <p:nvSpPr>
          <p:cNvPr id="12" name="Freeform: Shape 11">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30BA2AD8-AAEE-81AD-FE6B-93D27A7D58F5}"/>
              </a:ext>
            </a:extLst>
          </p:cNvPr>
          <p:cNvSpPr>
            <a:spLocks noGrp="1"/>
          </p:cNvSpPr>
          <p:nvPr>
            <p:ph type="subTitle" idx="1"/>
          </p:nvPr>
        </p:nvSpPr>
        <p:spPr>
          <a:xfrm>
            <a:off x="4215161" y="356187"/>
            <a:ext cx="3041548" cy="1792281"/>
          </a:xfrm>
        </p:spPr>
        <p:txBody>
          <a:bodyPr vert="horz" lIns="91440" tIns="45720" rIns="91440" bIns="45720" rtlCol="0" anchor="ctr">
            <a:normAutofit/>
          </a:bodyPr>
          <a:lstStyle/>
          <a:p>
            <a:pPr indent="-228600" algn="l">
              <a:buFont typeface="Arial" panose="020B0604020202020204" pitchFamily="34" charset="0"/>
              <a:buChar char="•"/>
            </a:pPr>
            <a:r>
              <a:rPr lang="en-US" sz="1900" dirty="0"/>
              <a:t>Hadassa Franklin (VC1A) - Dassiefranklin@gmail.com</a:t>
            </a:r>
          </a:p>
          <a:p>
            <a:pPr indent="-228600" algn="l">
              <a:buFont typeface="Arial" panose="020B0604020202020204" pitchFamily="34" charset="0"/>
              <a:buChar char="•"/>
            </a:pPr>
            <a:r>
              <a:rPr lang="en-US" sz="1900" dirty="0"/>
              <a:t>Evie Barth (VC1B) - eviebarth18@gmail.com</a:t>
            </a:r>
          </a:p>
        </p:txBody>
      </p:sp>
      <p:sp>
        <p:nvSpPr>
          <p:cNvPr id="18" name="Freeform: Shape 17">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Subtitle 2">
            <a:extLst>
              <a:ext uri="{FF2B5EF4-FFF2-40B4-BE49-F238E27FC236}">
                <a16:creationId xmlns:a16="http://schemas.microsoft.com/office/drawing/2014/main" id="{AFA4ABF5-90BB-FFCF-8ECB-DA2E2D0315B0}"/>
              </a:ext>
            </a:extLst>
          </p:cNvPr>
          <p:cNvSpPr txBox="1">
            <a:spLocks/>
          </p:cNvSpPr>
          <p:nvPr/>
        </p:nvSpPr>
        <p:spPr>
          <a:xfrm>
            <a:off x="8386139" y="3143438"/>
            <a:ext cx="3454176" cy="2780412"/>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228600" algn="l">
              <a:buFont typeface="Arial" panose="020B0604020202020204" pitchFamily="34" charset="0"/>
              <a:buChar char="•"/>
            </a:pPr>
            <a:r>
              <a:rPr lang="en-US" sz="2000" dirty="0"/>
              <a:t>Supervisor - Professor Katherine Chuang - chuang@sci.brooklyn.cuny.edu</a:t>
            </a:r>
          </a:p>
        </p:txBody>
      </p:sp>
    </p:spTree>
    <p:extLst>
      <p:ext uri="{BB962C8B-B14F-4D97-AF65-F5344CB8AC3E}">
        <p14:creationId xmlns:p14="http://schemas.microsoft.com/office/powerpoint/2010/main" val="1362374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43A7A40-1AE6-4218-A8E0-8248174A5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8AB40A-4374-4897-B5EE-9F8913476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5B5845-EF9D-F074-5EF6-9F194F8F3AF8}"/>
              </a:ext>
            </a:extLst>
          </p:cNvPr>
          <p:cNvSpPr>
            <a:spLocks noGrp="1"/>
          </p:cNvSpPr>
          <p:nvPr>
            <p:ph type="title"/>
          </p:nvPr>
        </p:nvSpPr>
        <p:spPr>
          <a:xfrm>
            <a:off x="9231733" y="714449"/>
            <a:ext cx="2756647" cy="1201393"/>
          </a:xfrm>
        </p:spPr>
        <p:txBody>
          <a:bodyPr vert="horz" lIns="91440" tIns="45720" rIns="91440" bIns="45720" rtlCol="0" anchor="b">
            <a:normAutofit/>
          </a:bodyPr>
          <a:lstStyle/>
          <a:p>
            <a:r>
              <a:rPr lang="en-US" sz="4000" kern="1200">
                <a:solidFill>
                  <a:schemeClr val="tx2"/>
                </a:solidFill>
                <a:latin typeface="+mj-lt"/>
                <a:ea typeface="+mj-ea"/>
                <a:cs typeface="+mj-cs"/>
              </a:rPr>
              <a:t>Calculations</a:t>
            </a:r>
            <a:endParaRPr lang="en-US" sz="4000" kern="1200" dirty="0">
              <a:solidFill>
                <a:schemeClr val="tx2"/>
              </a:solidFill>
              <a:latin typeface="+mj-lt"/>
              <a:ea typeface="+mj-ea"/>
              <a:cs typeface="+mj-cs"/>
            </a:endParaRPr>
          </a:p>
        </p:txBody>
      </p:sp>
      <p:sp>
        <p:nvSpPr>
          <p:cNvPr id="3" name="Content Placeholder 2">
            <a:extLst>
              <a:ext uri="{FF2B5EF4-FFF2-40B4-BE49-F238E27FC236}">
                <a16:creationId xmlns:a16="http://schemas.microsoft.com/office/drawing/2014/main" id="{BC42FB95-2426-6343-3A9B-71C94D48B313}"/>
              </a:ext>
            </a:extLst>
          </p:cNvPr>
          <p:cNvSpPr>
            <a:spLocks noGrp="1"/>
          </p:cNvSpPr>
          <p:nvPr>
            <p:ph idx="1"/>
          </p:nvPr>
        </p:nvSpPr>
        <p:spPr>
          <a:xfrm>
            <a:off x="9446587" y="2338594"/>
            <a:ext cx="2326938" cy="1714044"/>
          </a:xfrm>
        </p:spPr>
        <p:txBody>
          <a:bodyPr vert="horz" lIns="91440" tIns="45720" rIns="91440" bIns="45720" rtlCol="0" anchor="t">
            <a:normAutofit/>
          </a:bodyPr>
          <a:lstStyle/>
          <a:p>
            <a:pPr marL="0" indent="0">
              <a:buNone/>
            </a:pPr>
            <a:r>
              <a:rPr lang="en-US" sz="2000" kern="1200">
                <a:solidFill>
                  <a:schemeClr val="tx2"/>
                </a:solidFill>
                <a:latin typeface="+mn-lt"/>
                <a:ea typeface="+mn-ea"/>
                <a:cs typeface="+mn-cs"/>
              </a:rPr>
              <a:t>Here is the formula used to calculate the time a student needs to allocate for schoolwork</a:t>
            </a:r>
            <a:endParaRPr lang="en-US" sz="2000" kern="1200" dirty="0">
              <a:solidFill>
                <a:schemeClr val="tx2"/>
              </a:solidFill>
              <a:latin typeface="+mn-lt"/>
              <a:ea typeface="+mn-ea"/>
              <a:cs typeface="+mn-cs"/>
            </a:endParaRPr>
          </a:p>
        </p:txBody>
      </p:sp>
      <p:grpSp>
        <p:nvGrpSpPr>
          <p:cNvPr id="14" name="Group 13">
            <a:extLst>
              <a:ext uri="{FF2B5EF4-FFF2-40B4-BE49-F238E27FC236}">
                <a16:creationId xmlns:a16="http://schemas.microsoft.com/office/drawing/2014/main" id="{2783379C-045E-4010-ABDC-A270A0AA10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flipH="1">
            <a:off x="-176401" y="170308"/>
            <a:ext cx="2514948" cy="2174333"/>
            <a:chOff x="-305" y="-4155"/>
            <a:chExt cx="2514948" cy="2174333"/>
          </a:xfrm>
        </p:grpSpPr>
        <p:sp>
          <p:nvSpPr>
            <p:cNvPr id="15" name="Freeform: Shape 14">
              <a:extLst>
                <a:ext uri="{FF2B5EF4-FFF2-40B4-BE49-F238E27FC236}">
                  <a16:creationId xmlns:a16="http://schemas.microsoft.com/office/drawing/2014/main" id="{0B0AB1BF-11AE-4CFF-85EC-E51DBD316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26548A0-953E-4FBA-97A5-592ACAF42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4FA27B-CD1F-421B-BB4F-B141F02FF4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8" name="Freeform: Shape 17">
              <a:extLst>
                <a:ext uri="{FF2B5EF4-FFF2-40B4-BE49-F238E27FC236}">
                  <a16:creationId xmlns:a16="http://schemas.microsoft.com/office/drawing/2014/main" id="{3CDBD6AB-1AC7-4807-9C34-01139BB7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screen shot of a computer program&#10;&#10;Description automatically generated">
            <a:extLst>
              <a:ext uri="{FF2B5EF4-FFF2-40B4-BE49-F238E27FC236}">
                <a16:creationId xmlns:a16="http://schemas.microsoft.com/office/drawing/2014/main" id="{2608FF6D-531C-80B1-77D3-119A9B2FE3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176" y="558490"/>
            <a:ext cx="8384984" cy="5513126"/>
          </a:xfrm>
          <a:prstGeom prst="rect">
            <a:avLst/>
          </a:prstGeom>
        </p:spPr>
      </p:pic>
      <p:grpSp>
        <p:nvGrpSpPr>
          <p:cNvPr id="20" name="Group 19">
            <a:extLst>
              <a:ext uri="{FF2B5EF4-FFF2-40B4-BE49-F238E27FC236}">
                <a16:creationId xmlns:a16="http://schemas.microsoft.com/office/drawing/2014/main" id="{F5FDDF18-F156-4D2D-82C6-F55008E338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130553" y="4560734"/>
            <a:ext cx="3061446" cy="2297265"/>
            <a:chOff x="-305" y="-1"/>
            <a:chExt cx="3832880" cy="2876136"/>
          </a:xfrm>
        </p:grpSpPr>
        <p:sp>
          <p:nvSpPr>
            <p:cNvPr id="21" name="Freeform: Shape 20">
              <a:extLst>
                <a:ext uri="{FF2B5EF4-FFF2-40B4-BE49-F238E27FC236}">
                  <a16:creationId xmlns:a16="http://schemas.microsoft.com/office/drawing/2014/main" id="{3822C29E-FFDD-45BC-A286-9C00C8E2D2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C9E2381D-1763-4D42-A3A2-B2345DD35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D2A622D5-9532-4E0C-B9A8-DAEDD4646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5C0ABE88-5ADF-4A31-8505-78968DBB5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ketch line">
            <a:extLst>
              <a:ext uri="{FF2B5EF4-FFF2-40B4-BE49-F238E27FC236}">
                <a16:creationId xmlns:a16="http://schemas.microsoft.com/office/drawing/2014/main" id="{19830785-8115-AC17-D80D-C649D079BB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9369310" y="2057118"/>
            <a:ext cx="2468880" cy="32920"/>
          </a:xfrm>
          <a:custGeom>
            <a:avLst/>
            <a:gdLst>
              <a:gd name="connsiteX0" fmla="*/ 0 w 2468880"/>
              <a:gd name="connsiteY0" fmla="*/ 0 h 32920"/>
              <a:gd name="connsiteX1" fmla="*/ 592531 w 2468880"/>
              <a:gd name="connsiteY1" fmla="*/ 0 h 32920"/>
              <a:gd name="connsiteX2" fmla="*/ 1185062 w 2468880"/>
              <a:gd name="connsiteY2" fmla="*/ 0 h 32920"/>
              <a:gd name="connsiteX3" fmla="*/ 1752905 w 2468880"/>
              <a:gd name="connsiteY3" fmla="*/ 0 h 32920"/>
              <a:gd name="connsiteX4" fmla="*/ 2468880 w 2468880"/>
              <a:gd name="connsiteY4" fmla="*/ 0 h 32920"/>
              <a:gd name="connsiteX5" fmla="*/ 2468880 w 2468880"/>
              <a:gd name="connsiteY5" fmla="*/ 32920 h 32920"/>
              <a:gd name="connsiteX6" fmla="*/ 1826971 w 2468880"/>
              <a:gd name="connsiteY6" fmla="*/ 32920 h 32920"/>
              <a:gd name="connsiteX7" fmla="*/ 1283818 w 2468880"/>
              <a:gd name="connsiteY7" fmla="*/ 32920 h 32920"/>
              <a:gd name="connsiteX8" fmla="*/ 666598 w 2468880"/>
              <a:gd name="connsiteY8" fmla="*/ 32920 h 32920"/>
              <a:gd name="connsiteX9" fmla="*/ 0 w 2468880"/>
              <a:gd name="connsiteY9" fmla="*/ 32920 h 32920"/>
              <a:gd name="connsiteX10" fmla="*/ 0 w 2468880"/>
              <a:gd name="connsiteY10" fmla="*/ 0 h 3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8880" h="32920" fill="none" extrusionOk="0">
                <a:moveTo>
                  <a:pt x="0" y="0"/>
                </a:moveTo>
                <a:cubicBezTo>
                  <a:pt x="229379" y="4435"/>
                  <a:pt x="398668" y="-19184"/>
                  <a:pt x="592531" y="0"/>
                </a:cubicBezTo>
                <a:cubicBezTo>
                  <a:pt x="786394" y="19184"/>
                  <a:pt x="933264" y="22318"/>
                  <a:pt x="1185062" y="0"/>
                </a:cubicBezTo>
                <a:cubicBezTo>
                  <a:pt x="1436860" y="-22318"/>
                  <a:pt x="1628277" y="-17540"/>
                  <a:pt x="1752905" y="0"/>
                </a:cubicBezTo>
                <a:cubicBezTo>
                  <a:pt x="1877533" y="17540"/>
                  <a:pt x="2237371" y="17505"/>
                  <a:pt x="2468880" y="0"/>
                </a:cubicBezTo>
                <a:cubicBezTo>
                  <a:pt x="2468381" y="14594"/>
                  <a:pt x="2470523" y="17477"/>
                  <a:pt x="2468880" y="32920"/>
                </a:cubicBezTo>
                <a:cubicBezTo>
                  <a:pt x="2182599" y="58727"/>
                  <a:pt x="1989523" y="17147"/>
                  <a:pt x="1826971" y="32920"/>
                </a:cubicBezTo>
                <a:cubicBezTo>
                  <a:pt x="1664419" y="48693"/>
                  <a:pt x="1525027" y="17082"/>
                  <a:pt x="1283818" y="32920"/>
                </a:cubicBezTo>
                <a:cubicBezTo>
                  <a:pt x="1042609" y="48758"/>
                  <a:pt x="900483" y="3359"/>
                  <a:pt x="666598" y="32920"/>
                </a:cubicBezTo>
                <a:cubicBezTo>
                  <a:pt x="432713" y="62481"/>
                  <a:pt x="286066" y="37671"/>
                  <a:pt x="0" y="32920"/>
                </a:cubicBezTo>
                <a:cubicBezTo>
                  <a:pt x="-536" y="18777"/>
                  <a:pt x="726" y="9399"/>
                  <a:pt x="0" y="0"/>
                </a:cubicBezTo>
                <a:close/>
              </a:path>
              <a:path w="2468880" h="32920" stroke="0" extrusionOk="0">
                <a:moveTo>
                  <a:pt x="0" y="0"/>
                </a:moveTo>
                <a:cubicBezTo>
                  <a:pt x="213627" y="12560"/>
                  <a:pt x="370835" y="9570"/>
                  <a:pt x="543154" y="0"/>
                </a:cubicBezTo>
                <a:cubicBezTo>
                  <a:pt x="715473" y="-9570"/>
                  <a:pt x="839497" y="22155"/>
                  <a:pt x="1135685" y="0"/>
                </a:cubicBezTo>
                <a:cubicBezTo>
                  <a:pt x="1431873" y="-22155"/>
                  <a:pt x="1516670" y="-18203"/>
                  <a:pt x="1777594" y="0"/>
                </a:cubicBezTo>
                <a:cubicBezTo>
                  <a:pt x="2038518" y="18203"/>
                  <a:pt x="2188453" y="6791"/>
                  <a:pt x="2468880" y="0"/>
                </a:cubicBezTo>
                <a:cubicBezTo>
                  <a:pt x="2467677" y="14860"/>
                  <a:pt x="2470472" y="21851"/>
                  <a:pt x="2468880" y="32920"/>
                </a:cubicBezTo>
                <a:cubicBezTo>
                  <a:pt x="2198813" y="36664"/>
                  <a:pt x="2056801" y="46622"/>
                  <a:pt x="1802282" y="32920"/>
                </a:cubicBezTo>
                <a:cubicBezTo>
                  <a:pt x="1547763" y="19218"/>
                  <a:pt x="1367015" y="22913"/>
                  <a:pt x="1209751" y="32920"/>
                </a:cubicBezTo>
                <a:cubicBezTo>
                  <a:pt x="1052487" y="42927"/>
                  <a:pt x="727357" y="60599"/>
                  <a:pt x="592531" y="32920"/>
                </a:cubicBezTo>
                <a:cubicBezTo>
                  <a:pt x="457705" y="5241"/>
                  <a:pt x="224209" y="23330"/>
                  <a:pt x="0" y="32920"/>
                </a:cubicBezTo>
                <a:cubicBezTo>
                  <a:pt x="1358" y="16611"/>
                  <a:pt x="202" y="11161"/>
                  <a:pt x="0" y="0"/>
                </a:cubicBezTo>
                <a:close/>
              </a:path>
            </a:pathLst>
          </a:custGeom>
          <a:solidFill>
            <a:schemeClr val="accent1">
              <a:lumMod val="60000"/>
              <a:lumOff val="40000"/>
            </a:schemeClr>
          </a:solidFill>
          <a:ln w="44450" cap="rnd">
            <a:solidFill>
              <a:schemeClr val="accent1">
                <a:lumMod val="60000"/>
                <a:lumOff val="40000"/>
              </a:schemeClr>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ketch line">
            <a:extLst>
              <a:ext uri="{FF2B5EF4-FFF2-40B4-BE49-F238E27FC236}">
                <a16:creationId xmlns:a16="http://schemas.microsoft.com/office/drawing/2014/main" id="{451F8928-A9CB-1DC7-70AE-1CC54B6BDC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9363214" y="2063214"/>
            <a:ext cx="2468880" cy="32920"/>
          </a:xfrm>
          <a:custGeom>
            <a:avLst/>
            <a:gdLst>
              <a:gd name="connsiteX0" fmla="*/ 0 w 2468880"/>
              <a:gd name="connsiteY0" fmla="*/ 0 h 32920"/>
              <a:gd name="connsiteX1" fmla="*/ 592531 w 2468880"/>
              <a:gd name="connsiteY1" fmla="*/ 0 h 32920"/>
              <a:gd name="connsiteX2" fmla="*/ 1185062 w 2468880"/>
              <a:gd name="connsiteY2" fmla="*/ 0 h 32920"/>
              <a:gd name="connsiteX3" fmla="*/ 1752905 w 2468880"/>
              <a:gd name="connsiteY3" fmla="*/ 0 h 32920"/>
              <a:gd name="connsiteX4" fmla="*/ 2468880 w 2468880"/>
              <a:gd name="connsiteY4" fmla="*/ 0 h 32920"/>
              <a:gd name="connsiteX5" fmla="*/ 2468880 w 2468880"/>
              <a:gd name="connsiteY5" fmla="*/ 32920 h 32920"/>
              <a:gd name="connsiteX6" fmla="*/ 1826971 w 2468880"/>
              <a:gd name="connsiteY6" fmla="*/ 32920 h 32920"/>
              <a:gd name="connsiteX7" fmla="*/ 1283818 w 2468880"/>
              <a:gd name="connsiteY7" fmla="*/ 32920 h 32920"/>
              <a:gd name="connsiteX8" fmla="*/ 666598 w 2468880"/>
              <a:gd name="connsiteY8" fmla="*/ 32920 h 32920"/>
              <a:gd name="connsiteX9" fmla="*/ 0 w 2468880"/>
              <a:gd name="connsiteY9" fmla="*/ 32920 h 32920"/>
              <a:gd name="connsiteX10" fmla="*/ 0 w 2468880"/>
              <a:gd name="connsiteY10" fmla="*/ 0 h 3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8880" h="32920" fill="none" extrusionOk="0">
                <a:moveTo>
                  <a:pt x="0" y="0"/>
                </a:moveTo>
                <a:cubicBezTo>
                  <a:pt x="229379" y="4435"/>
                  <a:pt x="398668" y="-19184"/>
                  <a:pt x="592531" y="0"/>
                </a:cubicBezTo>
                <a:cubicBezTo>
                  <a:pt x="786394" y="19184"/>
                  <a:pt x="933264" y="22318"/>
                  <a:pt x="1185062" y="0"/>
                </a:cubicBezTo>
                <a:cubicBezTo>
                  <a:pt x="1436860" y="-22318"/>
                  <a:pt x="1628277" y="-17540"/>
                  <a:pt x="1752905" y="0"/>
                </a:cubicBezTo>
                <a:cubicBezTo>
                  <a:pt x="1877533" y="17540"/>
                  <a:pt x="2237371" y="17505"/>
                  <a:pt x="2468880" y="0"/>
                </a:cubicBezTo>
                <a:cubicBezTo>
                  <a:pt x="2468381" y="14594"/>
                  <a:pt x="2470523" y="17477"/>
                  <a:pt x="2468880" y="32920"/>
                </a:cubicBezTo>
                <a:cubicBezTo>
                  <a:pt x="2182599" y="58727"/>
                  <a:pt x="1989523" y="17147"/>
                  <a:pt x="1826971" y="32920"/>
                </a:cubicBezTo>
                <a:cubicBezTo>
                  <a:pt x="1664419" y="48693"/>
                  <a:pt x="1525027" y="17082"/>
                  <a:pt x="1283818" y="32920"/>
                </a:cubicBezTo>
                <a:cubicBezTo>
                  <a:pt x="1042609" y="48758"/>
                  <a:pt x="900483" y="3359"/>
                  <a:pt x="666598" y="32920"/>
                </a:cubicBezTo>
                <a:cubicBezTo>
                  <a:pt x="432713" y="62481"/>
                  <a:pt x="286066" y="37671"/>
                  <a:pt x="0" y="32920"/>
                </a:cubicBezTo>
                <a:cubicBezTo>
                  <a:pt x="-536" y="18777"/>
                  <a:pt x="726" y="9399"/>
                  <a:pt x="0" y="0"/>
                </a:cubicBezTo>
                <a:close/>
              </a:path>
              <a:path w="2468880" h="32920" stroke="0" extrusionOk="0">
                <a:moveTo>
                  <a:pt x="0" y="0"/>
                </a:moveTo>
                <a:cubicBezTo>
                  <a:pt x="213627" y="12560"/>
                  <a:pt x="370835" y="9570"/>
                  <a:pt x="543154" y="0"/>
                </a:cubicBezTo>
                <a:cubicBezTo>
                  <a:pt x="715473" y="-9570"/>
                  <a:pt x="839497" y="22155"/>
                  <a:pt x="1135685" y="0"/>
                </a:cubicBezTo>
                <a:cubicBezTo>
                  <a:pt x="1431873" y="-22155"/>
                  <a:pt x="1516670" y="-18203"/>
                  <a:pt x="1777594" y="0"/>
                </a:cubicBezTo>
                <a:cubicBezTo>
                  <a:pt x="2038518" y="18203"/>
                  <a:pt x="2188453" y="6791"/>
                  <a:pt x="2468880" y="0"/>
                </a:cubicBezTo>
                <a:cubicBezTo>
                  <a:pt x="2467677" y="14860"/>
                  <a:pt x="2470472" y="21851"/>
                  <a:pt x="2468880" y="32920"/>
                </a:cubicBezTo>
                <a:cubicBezTo>
                  <a:pt x="2198813" y="36664"/>
                  <a:pt x="2056801" y="46622"/>
                  <a:pt x="1802282" y="32920"/>
                </a:cubicBezTo>
                <a:cubicBezTo>
                  <a:pt x="1547763" y="19218"/>
                  <a:pt x="1367015" y="22913"/>
                  <a:pt x="1209751" y="32920"/>
                </a:cubicBezTo>
                <a:cubicBezTo>
                  <a:pt x="1052487" y="42927"/>
                  <a:pt x="727357" y="60599"/>
                  <a:pt x="592531" y="32920"/>
                </a:cubicBezTo>
                <a:cubicBezTo>
                  <a:pt x="457705" y="5241"/>
                  <a:pt x="224209" y="23330"/>
                  <a:pt x="0" y="32920"/>
                </a:cubicBezTo>
                <a:cubicBezTo>
                  <a:pt x="1358" y="16611"/>
                  <a:pt x="202" y="11161"/>
                  <a:pt x="0" y="0"/>
                </a:cubicBezTo>
                <a:close/>
              </a:path>
            </a:pathLst>
          </a:custGeom>
          <a:solidFill>
            <a:schemeClr val="accent1">
              <a:lumMod val="60000"/>
              <a:lumOff val="40000"/>
            </a:schemeClr>
          </a:solidFill>
          <a:ln w="44450" cap="rnd">
            <a:solidFill>
              <a:schemeClr val="accent1">
                <a:lumMod val="60000"/>
                <a:lumOff val="40000"/>
              </a:schemeClr>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0422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2B6443-A14C-AD0A-02F0-E4554B8EFD7C}"/>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Tentative Schedule</a:t>
            </a:r>
          </a:p>
        </p:txBody>
      </p:sp>
      <p:graphicFrame>
        <p:nvGraphicFramePr>
          <p:cNvPr id="4" name="Content Placeholder 3">
            <a:extLst>
              <a:ext uri="{FF2B5EF4-FFF2-40B4-BE49-F238E27FC236}">
                <a16:creationId xmlns:a16="http://schemas.microsoft.com/office/drawing/2014/main" id="{046D3AAF-7F2A-88AC-DF6E-51618CDF2ED6}"/>
              </a:ext>
            </a:extLst>
          </p:cNvPr>
          <p:cNvGraphicFramePr>
            <a:graphicFrameLocks noGrp="1"/>
          </p:cNvGraphicFramePr>
          <p:nvPr>
            <p:ph idx="1"/>
            <p:extLst>
              <p:ext uri="{D42A27DB-BD31-4B8C-83A1-F6EECF244321}">
                <p14:modId xmlns:p14="http://schemas.microsoft.com/office/powerpoint/2010/main" val="3999839964"/>
              </p:ext>
            </p:extLst>
          </p:nvPr>
        </p:nvGraphicFramePr>
        <p:xfrm>
          <a:off x="644056" y="2217703"/>
          <a:ext cx="10927834" cy="3982558"/>
        </p:xfrm>
        <a:graphic>
          <a:graphicData uri="http://schemas.openxmlformats.org/drawingml/2006/table">
            <a:tbl>
              <a:tblPr firstRow="1" bandRow="1">
                <a:tableStyleId>{5940675A-B579-460E-94D1-54222C63F5DA}</a:tableStyleId>
              </a:tblPr>
              <a:tblGrid>
                <a:gridCol w="4886833">
                  <a:extLst>
                    <a:ext uri="{9D8B030D-6E8A-4147-A177-3AD203B41FA5}">
                      <a16:colId xmlns:a16="http://schemas.microsoft.com/office/drawing/2014/main" val="1163228485"/>
                    </a:ext>
                  </a:extLst>
                </a:gridCol>
                <a:gridCol w="488684">
                  <a:extLst>
                    <a:ext uri="{9D8B030D-6E8A-4147-A177-3AD203B41FA5}">
                      <a16:colId xmlns:a16="http://schemas.microsoft.com/office/drawing/2014/main" val="902143585"/>
                    </a:ext>
                  </a:extLst>
                </a:gridCol>
                <a:gridCol w="488684">
                  <a:extLst>
                    <a:ext uri="{9D8B030D-6E8A-4147-A177-3AD203B41FA5}">
                      <a16:colId xmlns:a16="http://schemas.microsoft.com/office/drawing/2014/main" val="1092621884"/>
                    </a:ext>
                  </a:extLst>
                </a:gridCol>
                <a:gridCol w="488684">
                  <a:extLst>
                    <a:ext uri="{9D8B030D-6E8A-4147-A177-3AD203B41FA5}">
                      <a16:colId xmlns:a16="http://schemas.microsoft.com/office/drawing/2014/main" val="2783958726"/>
                    </a:ext>
                  </a:extLst>
                </a:gridCol>
                <a:gridCol w="488684">
                  <a:extLst>
                    <a:ext uri="{9D8B030D-6E8A-4147-A177-3AD203B41FA5}">
                      <a16:colId xmlns:a16="http://schemas.microsoft.com/office/drawing/2014/main" val="1038124659"/>
                    </a:ext>
                  </a:extLst>
                </a:gridCol>
                <a:gridCol w="488684">
                  <a:extLst>
                    <a:ext uri="{9D8B030D-6E8A-4147-A177-3AD203B41FA5}">
                      <a16:colId xmlns:a16="http://schemas.microsoft.com/office/drawing/2014/main" val="3510637496"/>
                    </a:ext>
                  </a:extLst>
                </a:gridCol>
                <a:gridCol w="488684">
                  <a:extLst>
                    <a:ext uri="{9D8B030D-6E8A-4147-A177-3AD203B41FA5}">
                      <a16:colId xmlns:a16="http://schemas.microsoft.com/office/drawing/2014/main" val="1674018618"/>
                    </a:ext>
                  </a:extLst>
                </a:gridCol>
                <a:gridCol w="488684">
                  <a:extLst>
                    <a:ext uri="{9D8B030D-6E8A-4147-A177-3AD203B41FA5}">
                      <a16:colId xmlns:a16="http://schemas.microsoft.com/office/drawing/2014/main" val="2724444660"/>
                    </a:ext>
                  </a:extLst>
                </a:gridCol>
                <a:gridCol w="488684">
                  <a:extLst>
                    <a:ext uri="{9D8B030D-6E8A-4147-A177-3AD203B41FA5}">
                      <a16:colId xmlns:a16="http://schemas.microsoft.com/office/drawing/2014/main" val="2272952111"/>
                    </a:ext>
                  </a:extLst>
                </a:gridCol>
                <a:gridCol w="488684">
                  <a:extLst>
                    <a:ext uri="{9D8B030D-6E8A-4147-A177-3AD203B41FA5}">
                      <a16:colId xmlns:a16="http://schemas.microsoft.com/office/drawing/2014/main" val="1600047099"/>
                    </a:ext>
                  </a:extLst>
                </a:gridCol>
                <a:gridCol w="547615">
                  <a:extLst>
                    <a:ext uri="{9D8B030D-6E8A-4147-A177-3AD203B41FA5}">
                      <a16:colId xmlns:a16="http://schemas.microsoft.com/office/drawing/2014/main" val="2590603708"/>
                    </a:ext>
                  </a:extLst>
                </a:gridCol>
                <a:gridCol w="547615">
                  <a:extLst>
                    <a:ext uri="{9D8B030D-6E8A-4147-A177-3AD203B41FA5}">
                      <a16:colId xmlns:a16="http://schemas.microsoft.com/office/drawing/2014/main" val="2369189412"/>
                    </a:ext>
                  </a:extLst>
                </a:gridCol>
                <a:gridCol w="547615">
                  <a:extLst>
                    <a:ext uri="{9D8B030D-6E8A-4147-A177-3AD203B41FA5}">
                      <a16:colId xmlns:a16="http://schemas.microsoft.com/office/drawing/2014/main" val="3601313400"/>
                    </a:ext>
                  </a:extLst>
                </a:gridCol>
              </a:tblGrid>
              <a:tr h="411344">
                <a:tc>
                  <a:txBody>
                    <a:bodyPr/>
                    <a:lstStyle/>
                    <a:p>
                      <a:r>
                        <a:rPr lang="en-US" sz="1800"/>
                        <a:t>Task</a:t>
                      </a:r>
                    </a:p>
                  </a:txBody>
                  <a:tcPr marL="93487" marR="93487" marT="46744" marB="46744"/>
                </a:tc>
                <a:tc>
                  <a:txBody>
                    <a:bodyPr/>
                    <a:lstStyle/>
                    <a:p>
                      <a:r>
                        <a:rPr lang="en-US" sz="1800"/>
                        <a:t>1</a:t>
                      </a:r>
                    </a:p>
                  </a:txBody>
                  <a:tcPr marL="93487" marR="93487" marT="46744" marB="46744"/>
                </a:tc>
                <a:tc>
                  <a:txBody>
                    <a:bodyPr/>
                    <a:lstStyle/>
                    <a:p>
                      <a:r>
                        <a:rPr lang="en-US" sz="1800"/>
                        <a:t>2</a:t>
                      </a:r>
                    </a:p>
                  </a:txBody>
                  <a:tcPr marL="93487" marR="93487" marT="46744" marB="46744"/>
                </a:tc>
                <a:tc>
                  <a:txBody>
                    <a:bodyPr/>
                    <a:lstStyle/>
                    <a:p>
                      <a:r>
                        <a:rPr lang="en-US" sz="1800"/>
                        <a:t>3</a:t>
                      </a:r>
                    </a:p>
                  </a:txBody>
                  <a:tcPr marL="93487" marR="93487" marT="46744" marB="46744"/>
                </a:tc>
                <a:tc>
                  <a:txBody>
                    <a:bodyPr/>
                    <a:lstStyle/>
                    <a:p>
                      <a:r>
                        <a:rPr lang="en-US" sz="1800"/>
                        <a:t>4</a:t>
                      </a:r>
                    </a:p>
                  </a:txBody>
                  <a:tcPr marL="93487" marR="93487" marT="46744" marB="46744"/>
                </a:tc>
                <a:tc>
                  <a:txBody>
                    <a:bodyPr/>
                    <a:lstStyle/>
                    <a:p>
                      <a:r>
                        <a:rPr lang="en-US" sz="1800"/>
                        <a:t>5</a:t>
                      </a:r>
                    </a:p>
                  </a:txBody>
                  <a:tcPr marL="93487" marR="93487" marT="46744" marB="46744"/>
                </a:tc>
                <a:tc>
                  <a:txBody>
                    <a:bodyPr/>
                    <a:lstStyle/>
                    <a:p>
                      <a:r>
                        <a:rPr lang="en-US" sz="1800"/>
                        <a:t>6</a:t>
                      </a:r>
                    </a:p>
                  </a:txBody>
                  <a:tcPr marL="93487" marR="93487" marT="46744" marB="46744"/>
                </a:tc>
                <a:tc>
                  <a:txBody>
                    <a:bodyPr/>
                    <a:lstStyle/>
                    <a:p>
                      <a:r>
                        <a:rPr lang="en-US" sz="1800"/>
                        <a:t>7</a:t>
                      </a:r>
                    </a:p>
                  </a:txBody>
                  <a:tcPr marL="93487" marR="93487" marT="46744" marB="46744"/>
                </a:tc>
                <a:tc>
                  <a:txBody>
                    <a:bodyPr/>
                    <a:lstStyle/>
                    <a:p>
                      <a:r>
                        <a:rPr lang="en-US" sz="1800"/>
                        <a:t>8</a:t>
                      </a:r>
                    </a:p>
                  </a:txBody>
                  <a:tcPr marL="93487" marR="93487" marT="46744" marB="46744"/>
                </a:tc>
                <a:tc>
                  <a:txBody>
                    <a:bodyPr/>
                    <a:lstStyle/>
                    <a:p>
                      <a:r>
                        <a:rPr lang="en-US" sz="1800"/>
                        <a:t>9</a:t>
                      </a:r>
                    </a:p>
                  </a:txBody>
                  <a:tcPr marL="93487" marR="93487" marT="46744" marB="46744"/>
                </a:tc>
                <a:tc>
                  <a:txBody>
                    <a:bodyPr/>
                    <a:lstStyle/>
                    <a:p>
                      <a:r>
                        <a:rPr lang="en-US" sz="1800"/>
                        <a:t>10</a:t>
                      </a:r>
                    </a:p>
                  </a:txBody>
                  <a:tcPr marL="93487" marR="93487" marT="46744" marB="46744"/>
                </a:tc>
                <a:tc>
                  <a:txBody>
                    <a:bodyPr/>
                    <a:lstStyle/>
                    <a:p>
                      <a:r>
                        <a:rPr lang="en-US" sz="1800"/>
                        <a:t>11</a:t>
                      </a:r>
                    </a:p>
                  </a:txBody>
                  <a:tcPr marL="93487" marR="93487" marT="46744" marB="46744"/>
                </a:tc>
                <a:tc>
                  <a:txBody>
                    <a:bodyPr/>
                    <a:lstStyle/>
                    <a:p>
                      <a:r>
                        <a:rPr lang="en-US" sz="1800"/>
                        <a:t>12</a:t>
                      </a:r>
                    </a:p>
                  </a:txBody>
                  <a:tcPr marL="93487" marR="93487" marT="46744" marB="46744"/>
                </a:tc>
                <a:extLst>
                  <a:ext uri="{0D108BD9-81ED-4DB2-BD59-A6C34878D82A}">
                    <a16:rowId xmlns:a16="http://schemas.microsoft.com/office/drawing/2014/main" val="1107673683"/>
                  </a:ext>
                </a:extLst>
              </a:tr>
              <a:tr h="411344">
                <a:tc>
                  <a:txBody>
                    <a:bodyPr/>
                    <a:lstStyle/>
                    <a:p>
                      <a:r>
                        <a:rPr lang="en-US" sz="1800"/>
                        <a:t>Project planning, design, and logic</a:t>
                      </a:r>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extLst>
                  <a:ext uri="{0D108BD9-81ED-4DB2-BD59-A6C34878D82A}">
                    <a16:rowId xmlns:a16="http://schemas.microsoft.com/office/drawing/2014/main" val="2277125763"/>
                  </a:ext>
                </a:extLst>
              </a:tr>
              <a:tr h="411344">
                <a:tc>
                  <a:txBody>
                    <a:bodyPr/>
                    <a:lstStyle/>
                    <a:p>
                      <a:r>
                        <a:rPr lang="en-US" sz="1800"/>
                        <a:t>Make up paperwork (started project late)</a:t>
                      </a:r>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extLst>
                  <a:ext uri="{0D108BD9-81ED-4DB2-BD59-A6C34878D82A}">
                    <a16:rowId xmlns:a16="http://schemas.microsoft.com/office/drawing/2014/main" val="73046252"/>
                  </a:ext>
                </a:extLst>
              </a:tr>
              <a:tr h="411344">
                <a:tc>
                  <a:txBody>
                    <a:bodyPr/>
                    <a:lstStyle/>
                    <a:p>
                      <a:r>
                        <a:rPr lang="en-US" sz="1800"/>
                        <a:t>Proof of concept</a:t>
                      </a:r>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extLst>
                  <a:ext uri="{0D108BD9-81ED-4DB2-BD59-A6C34878D82A}">
                    <a16:rowId xmlns:a16="http://schemas.microsoft.com/office/drawing/2014/main" val="2357116454"/>
                  </a:ext>
                </a:extLst>
              </a:tr>
              <a:tr h="691806">
                <a:tc>
                  <a:txBody>
                    <a:bodyPr/>
                    <a:lstStyle/>
                    <a:p>
                      <a:r>
                        <a:rPr lang="en-US" sz="1800"/>
                        <a:t>Write code for front end and user interface and test it</a:t>
                      </a:r>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extLst>
                  <a:ext uri="{0D108BD9-81ED-4DB2-BD59-A6C34878D82A}">
                    <a16:rowId xmlns:a16="http://schemas.microsoft.com/office/drawing/2014/main" val="3402232017"/>
                  </a:ext>
                </a:extLst>
              </a:tr>
              <a:tr h="4113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Write code for back end/database and test it</a:t>
                      </a:r>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tc>
                  <a:txBody>
                    <a:bodyPr/>
                    <a:lstStyle/>
                    <a:p>
                      <a:endParaRPr lang="en-US" sz="1800"/>
                    </a:p>
                  </a:txBody>
                  <a:tcPr marL="93487" marR="93487" marT="46744" marB="46744"/>
                </a:tc>
                <a:extLst>
                  <a:ext uri="{0D108BD9-81ED-4DB2-BD59-A6C34878D82A}">
                    <a16:rowId xmlns:a16="http://schemas.microsoft.com/office/drawing/2014/main" val="4076541008"/>
                  </a:ext>
                </a:extLst>
              </a:tr>
              <a:tr h="411344">
                <a:tc>
                  <a:txBody>
                    <a:bodyPr/>
                    <a:lstStyle/>
                    <a:p>
                      <a:r>
                        <a:rPr lang="en-US" sz="1800"/>
                        <a:t>Connect to google calendar</a:t>
                      </a:r>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noFill/>
                  </a:tcPr>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tc>
                <a:extLst>
                  <a:ext uri="{0D108BD9-81ED-4DB2-BD59-A6C34878D82A}">
                    <a16:rowId xmlns:a16="http://schemas.microsoft.com/office/drawing/2014/main" val="3902628728"/>
                  </a:ext>
                </a:extLst>
              </a:tr>
              <a:tr h="411344">
                <a:tc>
                  <a:txBody>
                    <a:bodyPr/>
                    <a:lstStyle/>
                    <a:p>
                      <a:r>
                        <a:rPr lang="en-US" sz="1800" kern="100">
                          <a:latin typeface="Calibri" panose="020F0502020204030204" pitchFamily="34" charset="0"/>
                          <a:ea typeface="Calibri" panose="020F0502020204030204" pitchFamily="34" charset="0"/>
                          <a:cs typeface="Arial" panose="020B0604020202020204" pitchFamily="34" charset="0"/>
                        </a:rPr>
                        <a:t>Work on final presentation and slides </a:t>
                      </a:r>
                      <a:endParaRPr lang="en-US" sz="1800"/>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a:p>
                  </a:txBody>
                  <a:tcPr marL="93487" marR="93487" marT="46744" marB="46744"/>
                </a:tc>
                <a:tc>
                  <a:txBody>
                    <a:bodyPr/>
                    <a:lstStyle/>
                    <a:p>
                      <a:endParaRPr lang="en-US" sz="1800" dirty="0"/>
                    </a:p>
                  </a:txBody>
                  <a:tcPr marL="93487" marR="93487" marT="46744" marB="46744">
                    <a:solidFill>
                      <a:srgbClr val="4A6EB6"/>
                    </a:solidFill>
                  </a:tcPr>
                </a:tc>
                <a:extLst>
                  <a:ext uri="{0D108BD9-81ED-4DB2-BD59-A6C34878D82A}">
                    <a16:rowId xmlns:a16="http://schemas.microsoft.com/office/drawing/2014/main" val="1409434539"/>
                  </a:ext>
                </a:extLst>
              </a:tr>
              <a:tr h="411344">
                <a:tc>
                  <a:txBody>
                    <a:bodyPr/>
                    <a:lstStyle/>
                    <a:p>
                      <a:r>
                        <a:rPr lang="en-US" sz="1800"/>
                        <a:t>Work on other course requirements</a:t>
                      </a:r>
                    </a:p>
                  </a:txBody>
                  <a:tcPr marL="93487" marR="93487" marT="46744" marB="46744"/>
                </a:tc>
                <a:tc>
                  <a:txBody>
                    <a:bodyPr/>
                    <a:lstStyle/>
                    <a:p>
                      <a:endParaRPr lang="en-US" sz="1800" dirty="0"/>
                    </a:p>
                  </a:txBody>
                  <a:tcPr marL="93487" marR="93487" marT="46744" marB="46744">
                    <a:solidFill>
                      <a:srgbClr val="4A6EB6"/>
                    </a:solidFill>
                  </a:tcPr>
                </a:tc>
                <a:tc>
                  <a:txBody>
                    <a:bodyPr/>
                    <a:lstStyle/>
                    <a:p>
                      <a:endParaRPr lang="en-US" sz="1800"/>
                    </a:p>
                  </a:txBody>
                  <a:tcPr marL="93487" marR="93487" marT="46744" marB="46744">
                    <a:solidFill>
                      <a:srgbClr val="4A6EB6"/>
                    </a:solidFill>
                  </a:tcPr>
                </a:tc>
                <a:tc>
                  <a:txBody>
                    <a:bodyPr/>
                    <a:lstStyle/>
                    <a:p>
                      <a:endParaRPr lang="en-US" sz="180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tc>
                  <a:txBody>
                    <a:bodyPr/>
                    <a:lstStyle/>
                    <a:p>
                      <a:endParaRPr lang="en-US" sz="1800" dirty="0"/>
                    </a:p>
                  </a:txBody>
                  <a:tcPr marL="93487" marR="93487" marT="46744" marB="46744">
                    <a:solidFill>
                      <a:srgbClr val="4A6EB6"/>
                    </a:solidFill>
                  </a:tcPr>
                </a:tc>
                <a:extLst>
                  <a:ext uri="{0D108BD9-81ED-4DB2-BD59-A6C34878D82A}">
                    <a16:rowId xmlns:a16="http://schemas.microsoft.com/office/drawing/2014/main" val="3741611840"/>
                  </a:ext>
                </a:extLst>
              </a:tr>
            </a:tbl>
          </a:graphicData>
        </a:graphic>
      </p:graphicFrame>
    </p:spTree>
    <p:extLst>
      <p:ext uri="{BB962C8B-B14F-4D97-AF65-F5344CB8AC3E}">
        <p14:creationId xmlns:p14="http://schemas.microsoft.com/office/powerpoint/2010/main" val="1840777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8D0D3B-A251-54B8-41FC-265B58662E0B}"/>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Use Cases</a:t>
            </a:r>
          </a:p>
        </p:txBody>
      </p:sp>
      <p:sp>
        <p:nvSpPr>
          <p:cNvPr id="3" name="Content Placeholder 2">
            <a:extLst>
              <a:ext uri="{FF2B5EF4-FFF2-40B4-BE49-F238E27FC236}">
                <a16:creationId xmlns:a16="http://schemas.microsoft.com/office/drawing/2014/main" id="{376E87AD-947F-B58A-73EC-203C91930979}"/>
              </a:ext>
            </a:extLst>
          </p:cNvPr>
          <p:cNvSpPr>
            <a:spLocks noGrp="1"/>
          </p:cNvSpPr>
          <p:nvPr>
            <p:ph idx="1"/>
          </p:nvPr>
        </p:nvSpPr>
        <p:spPr>
          <a:xfrm>
            <a:off x="321547" y="1796490"/>
            <a:ext cx="11455121" cy="4865291"/>
          </a:xfrm>
        </p:spPr>
        <p:txBody>
          <a:bodyPr anchor="ctr">
            <a:normAutofit/>
          </a:bodyPr>
          <a:lstStyle/>
          <a:p>
            <a:pPr>
              <a:lnSpc>
                <a:spcPct val="100000"/>
              </a:lnSpc>
            </a:pPr>
            <a:r>
              <a:rPr lang="en-US" sz="2000" b="0" i="0" u="none" strike="noStrike" dirty="0">
                <a:effectLst/>
              </a:rPr>
              <a:t>A </a:t>
            </a:r>
            <a:r>
              <a:rPr lang="en-US" sz="2000" dirty="0"/>
              <a:t>f</a:t>
            </a:r>
            <a:r>
              <a:rPr lang="en-US" sz="2000" b="0" i="0" u="none" strike="noStrike" dirty="0">
                <a:effectLst/>
              </a:rPr>
              <a:t>reshman student wants to test out possible schedule options and see how the different ones will work with their other obligations and if they will be able to manage their course load. The user must input the necessary data for each variation, and they will receive the different study schedules and calculations. This can help them figure out what schedule and courseload works best for them.</a:t>
            </a:r>
          </a:p>
          <a:p>
            <a:pPr>
              <a:lnSpc>
                <a:spcPct val="100000"/>
              </a:lnSpc>
            </a:pPr>
            <a:r>
              <a:rPr lang="en-US" sz="2000" b="0" i="0" u="none" strike="noStrike" dirty="0">
                <a:effectLst/>
              </a:rPr>
              <a:t>A student who works a job or has an internship wants to ensure that they will have enough time to complete all their schoolwork for that week. The user inputs the necessary data, and the system will output a study schedule if they have enough hours in their week. If not, the program will inform them that they do not have enough time in their week to accomplish everything they want to, and they will have to re-prioritize.</a:t>
            </a:r>
          </a:p>
          <a:p>
            <a:pPr>
              <a:lnSpc>
                <a:spcPct val="100000"/>
              </a:lnSpc>
            </a:pPr>
            <a:r>
              <a:rPr lang="en-US" sz="2000" b="0" i="0" u="none" strike="noStrike" dirty="0">
                <a:effectLst/>
              </a:rPr>
              <a:t>A student wants to track the amount of time they spend studying and doing assignments for each class. The user will input the necessary data each week. They should receive the amount of time allocated for each class (using trackers). Additionally, they should be able to track their studying throughout the semester.</a:t>
            </a:r>
            <a:endParaRPr lang="en-US" sz="2000" dirty="0"/>
          </a:p>
        </p:txBody>
      </p:sp>
    </p:spTree>
    <p:extLst>
      <p:ext uri="{BB962C8B-B14F-4D97-AF65-F5344CB8AC3E}">
        <p14:creationId xmlns:p14="http://schemas.microsoft.com/office/powerpoint/2010/main" val="2762755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8DC5C6-C242-C3ED-3AF6-236D2284C897}"/>
              </a:ext>
            </a:extLst>
          </p:cNvPr>
          <p:cNvSpPr>
            <a:spLocks noGrp="1"/>
          </p:cNvSpPr>
          <p:nvPr>
            <p:ph type="title"/>
          </p:nvPr>
        </p:nvSpPr>
        <p:spPr>
          <a:xfrm>
            <a:off x="640080" y="325369"/>
            <a:ext cx="4368602" cy="1956841"/>
          </a:xfrm>
        </p:spPr>
        <p:txBody>
          <a:bodyPr anchor="b">
            <a:normAutofit/>
          </a:bodyPr>
          <a:lstStyle/>
          <a:p>
            <a:r>
              <a:rPr lang="en-US" sz="5400"/>
              <a:t>Highlights and Changes</a:t>
            </a:r>
          </a:p>
        </p:txBody>
      </p:sp>
      <p:sp>
        <p:nvSpPr>
          <p:cNvPr id="2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EAEB2B-F13A-78F3-9ED3-80320BBBE342}"/>
              </a:ext>
            </a:extLst>
          </p:cNvPr>
          <p:cNvSpPr>
            <a:spLocks noGrp="1"/>
          </p:cNvSpPr>
          <p:nvPr>
            <p:ph idx="1"/>
          </p:nvPr>
        </p:nvSpPr>
        <p:spPr>
          <a:xfrm>
            <a:off x="640080" y="3128931"/>
            <a:ext cx="4243589" cy="3320668"/>
          </a:xfrm>
        </p:spPr>
        <p:txBody>
          <a:bodyPr>
            <a:normAutofit/>
          </a:bodyPr>
          <a:lstStyle/>
          <a:p>
            <a:r>
              <a:rPr lang="en-US" sz="1600" dirty="0"/>
              <a:t>One aspect that we think makes our project unique is that we hope to be able to connect our study schedule to Google Calendar which will make it a lot more user-friendly</a:t>
            </a:r>
          </a:p>
          <a:p>
            <a:endParaRPr lang="en-US" sz="1600" dirty="0"/>
          </a:p>
          <a:p>
            <a:r>
              <a:rPr lang="en-US" sz="1600" dirty="0"/>
              <a:t>We realize that we probably won’t have time to add some of the cool features that we had wanted to originally that would make this project unique for Brooklyn College students, like a map of the Brooklyn College campus and study spaces with their hours.</a:t>
            </a:r>
          </a:p>
        </p:txBody>
      </p:sp>
      <p:pic>
        <p:nvPicPr>
          <p:cNvPr id="22" name="Picture 21" descr="The calendar on a table stacked on top of notebooks">
            <a:extLst>
              <a:ext uri="{FF2B5EF4-FFF2-40B4-BE49-F238E27FC236}">
                <a16:creationId xmlns:a16="http://schemas.microsoft.com/office/drawing/2014/main" id="{3F4C1682-1F2C-EF7D-B52C-1D431FBD9E45}"/>
              </a:ext>
            </a:extLst>
          </p:cNvPr>
          <p:cNvPicPr>
            <a:picLocks noChangeAspect="1"/>
          </p:cNvPicPr>
          <p:nvPr/>
        </p:nvPicPr>
        <p:blipFill rotWithShape="1">
          <a:blip r:embed="rId2"/>
          <a:srcRect l="24362" r="8684"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979261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alpha val="78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0C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E7BF8F2-BF88-71D1-3840-B01476AA2A16}"/>
              </a:ext>
            </a:extLst>
          </p:cNvPr>
          <p:cNvSpPr>
            <a:spLocks noGrp="1"/>
          </p:cNvSpPr>
          <p:nvPr>
            <p:ph type="title"/>
          </p:nvPr>
        </p:nvSpPr>
        <p:spPr>
          <a:xfrm>
            <a:off x="804672" y="1412489"/>
            <a:ext cx="2871095" cy="2156621"/>
          </a:xfrm>
        </p:spPr>
        <p:txBody>
          <a:bodyPr vert="horz" lIns="91440" tIns="45720" rIns="91440" bIns="45720" rtlCol="0" anchor="t">
            <a:normAutofit/>
          </a:bodyPr>
          <a:lstStyle/>
          <a:p>
            <a:r>
              <a:rPr lang="en-US" sz="3600" kern="1200">
                <a:solidFill>
                  <a:srgbClr val="FFFFFF"/>
                </a:solidFill>
                <a:latin typeface="+mj-lt"/>
                <a:ea typeface="+mj-ea"/>
                <a:cs typeface="+mj-cs"/>
              </a:rPr>
              <a:t>Project Resources</a:t>
            </a:r>
          </a:p>
        </p:txBody>
      </p:sp>
      <p:sp>
        <p:nvSpPr>
          <p:cNvPr id="3" name="Content Placeholder 2">
            <a:extLst>
              <a:ext uri="{FF2B5EF4-FFF2-40B4-BE49-F238E27FC236}">
                <a16:creationId xmlns:a16="http://schemas.microsoft.com/office/drawing/2014/main" id="{1F135FD8-E48B-3B9C-5550-0552761DDB86}"/>
              </a:ext>
            </a:extLst>
          </p:cNvPr>
          <p:cNvSpPr>
            <a:spLocks noGrp="1"/>
          </p:cNvSpPr>
          <p:nvPr>
            <p:ph idx="1"/>
          </p:nvPr>
        </p:nvSpPr>
        <p:spPr>
          <a:xfrm>
            <a:off x="4622242" y="1412489"/>
            <a:ext cx="7465925" cy="1290518"/>
          </a:xfrm>
        </p:spPr>
        <p:txBody>
          <a:bodyPr vert="horz" lIns="91440" tIns="45720" rIns="91440" bIns="45720" rtlCol="0">
            <a:normAutofit/>
          </a:bodyPr>
          <a:lstStyle/>
          <a:p>
            <a:r>
              <a:rPr lang="en-US" dirty="0" err="1"/>
              <a:t>Github</a:t>
            </a:r>
            <a:r>
              <a:rPr lang="en-US" dirty="0"/>
              <a:t>: https://github.com/EV778/StudyTimeCalculator</a:t>
            </a:r>
          </a:p>
          <a:p>
            <a:pPr marL="0" indent="0">
              <a:buNone/>
            </a:pPr>
            <a:endParaRPr lang="en-US" dirty="0"/>
          </a:p>
        </p:txBody>
      </p:sp>
      <p:sp>
        <p:nvSpPr>
          <p:cNvPr id="5" name="Title 1">
            <a:extLst>
              <a:ext uri="{FF2B5EF4-FFF2-40B4-BE49-F238E27FC236}">
                <a16:creationId xmlns:a16="http://schemas.microsoft.com/office/drawing/2014/main" id="{B5ECDCA9-8CF0-8173-C92E-CEF7F82DB54C}"/>
              </a:ext>
            </a:extLst>
          </p:cNvPr>
          <p:cNvSpPr txBox="1">
            <a:spLocks/>
          </p:cNvSpPr>
          <p:nvPr/>
        </p:nvSpPr>
        <p:spPr>
          <a:xfrm>
            <a:off x="2954215" y="5556738"/>
            <a:ext cx="8480809" cy="1103849"/>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2000" dirty="0">
                <a:latin typeface="+mn-lt"/>
                <a:ea typeface="+mn-ea"/>
                <a:cs typeface="+mn-cs"/>
              </a:rPr>
              <a:t>*We don’t use our project management board much as there are only 2 of us. We mostly split up work and check in on progress through weekly meetings and texts.</a:t>
            </a:r>
          </a:p>
        </p:txBody>
      </p:sp>
      <p:sp>
        <p:nvSpPr>
          <p:cNvPr id="6" name="Content Placeholder 2">
            <a:extLst>
              <a:ext uri="{FF2B5EF4-FFF2-40B4-BE49-F238E27FC236}">
                <a16:creationId xmlns:a16="http://schemas.microsoft.com/office/drawing/2014/main" id="{E1B54BC2-0FD7-30D6-6794-B4FDF376531C}"/>
              </a:ext>
            </a:extLst>
          </p:cNvPr>
          <p:cNvSpPr txBox="1">
            <a:spLocks/>
          </p:cNvSpPr>
          <p:nvPr/>
        </p:nvSpPr>
        <p:spPr>
          <a:xfrm>
            <a:off x="4518410" y="3034990"/>
            <a:ext cx="7465925" cy="16556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Project Management Board: </a:t>
            </a:r>
            <a:r>
              <a:rPr lang="en-US" dirty="0">
                <a:hlinkClick r:id="rId2"/>
              </a:rPr>
              <a:t>https://dassie-company.monday.com/boards/6058892207</a:t>
            </a:r>
            <a:endParaRPr lang="en-US" dirty="0"/>
          </a:p>
          <a:p>
            <a:endParaRPr lang="en-US" dirty="0"/>
          </a:p>
        </p:txBody>
      </p:sp>
    </p:spTree>
    <p:extLst>
      <p:ext uri="{BB962C8B-B14F-4D97-AF65-F5344CB8AC3E}">
        <p14:creationId xmlns:p14="http://schemas.microsoft.com/office/powerpoint/2010/main" val="1735901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CD039A-0174-A166-600B-6A8CF6E263FB}"/>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Abstract</a:t>
            </a:r>
          </a:p>
        </p:txBody>
      </p:sp>
      <p:sp>
        <p:nvSpPr>
          <p:cNvPr id="3" name="Content Placeholder 2">
            <a:extLst>
              <a:ext uri="{FF2B5EF4-FFF2-40B4-BE49-F238E27FC236}">
                <a16:creationId xmlns:a16="http://schemas.microsoft.com/office/drawing/2014/main" id="{7E186C08-4AC5-2FC4-A299-B6169912306D}"/>
              </a:ext>
            </a:extLst>
          </p:cNvPr>
          <p:cNvSpPr>
            <a:spLocks noGrp="1"/>
          </p:cNvSpPr>
          <p:nvPr>
            <p:ph idx="1"/>
          </p:nvPr>
        </p:nvSpPr>
        <p:spPr>
          <a:xfrm>
            <a:off x="1024129" y="1891970"/>
            <a:ext cx="10071502" cy="4109585"/>
          </a:xfrm>
        </p:spPr>
        <p:txBody>
          <a:bodyPr anchor="ctr">
            <a:normAutofit/>
          </a:bodyPr>
          <a:lstStyle/>
          <a:p>
            <a:pPr marL="0" indent="0">
              <a:lnSpc>
                <a:spcPct val="100000"/>
              </a:lnSpc>
              <a:buNone/>
            </a:pPr>
            <a:r>
              <a:rPr lang="en-US" sz="2000" b="0" i="0" u="none" strike="noStrike" dirty="0">
                <a:effectLst/>
                <a:latin typeface="Calibri" panose="020F0502020204030204" pitchFamily="34" charset="0"/>
              </a:rPr>
              <a:t>The goal of the Study Time Calculator is to help students calculate the amount of time they need to set aside for schoolwork and devise a weekly study schedule, enabling them to allocate their time wisely throughout the week and complete all their coursework. Students will input their classes, assignments, projects, quizzes, tests, and other relevant data such as work or extracurricular activities that they have upcoming. The program will then advise them on how much time they should allocate for schoolwork per week and assist them in finding suitable time slots in their schedules to complete it. This goal of this project aims to facilitate students in completing their coursework each week and discourage students from leaving everything until the last minute. The program outputs this data in a weekly schedule format, which we hope to integrate with Google Calendar for convenient use. The target users are Brooklyn College students. While the basic features can cater to any student, we hope to incorporate additional features specific to Brooklyn College, such as a map of study spaces and their operating hours.</a:t>
            </a:r>
            <a:endParaRPr lang="en-US" sz="2000" dirty="0"/>
          </a:p>
        </p:txBody>
      </p:sp>
    </p:spTree>
    <p:extLst>
      <p:ext uri="{BB962C8B-B14F-4D97-AF65-F5344CB8AC3E}">
        <p14:creationId xmlns:p14="http://schemas.microsoft.com/office/powerpoint/2010/main" val="55721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144511" y="-1"/>
            <a:ext cx="5047487" cy="1950721"/>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BBE1D5-1219-1F93-6649-361D11CF910F}"/>
              </a:ext>
            </a:extLst>
          </p:cNvPr>
          <p:cNvSpPr>
            <a:spLocks noGrp="1"/>
          </p:cNvSpPr>
          <p:nvPr>
            <p:ph type="title"/>
          </p:nvPr>
        </p:nvSpPr>
        <p:spPr>
          <a:xfrm>
            <a:off x="7997951" y="385706"/>
            <a:ext cx="3547873" cy="1352777"/>
          </a:xfrm>
        </p:spPr>
        <p:txBody>
          <a:bodyPr>
            <a:normAutofit/>
          </a:bodyPr>
          <a:lstStyle/>
          <a:p>
            <a:r>
              <a:rPr lang="en-US" sz="4000" dirty="0"/>
              <a:t>Team Makeup</a:t>
            </a:r>
          </a:p>
        </p:txBody>
      </p:sp>
      <p:sp>
        <p:nvSpPr>
          <p:cNvPr id="34" name="Content Placeholder 2">
            <a:extLst>
              <a:ext uri="{FF2B5EF4-FFF2-40B4-BE49-F238E27FC236}">
                <a16:creationId xmlns:a16="http://schemas.microsoft.com/office/drawing/2014/main" id="{99663D4E-AE89-9BF1-B689-B380BD3E3011}"/>
              </a:ext>
            </a:extLst>
          </p:cNvPr>
          <p:cNvSpPr>
            <a:spLocks noGrp="1"/>
          </p:cNvSpPr>
          <p:nvPr>
            <p:ph idx="1"/>
          </p:nvPr>
        </p:nvSpPr>
        <p:spPr>
          <a:xfrm>
            <a:off x="7547135" y="2336426"/>
            <a:ext cx="3998689" cy="3883673"/>
          </a:xfrm>
        </p:spPr>
        <p:txBody>
          <a:bodyPr anchor="ctr">
            <a:normAutofit fontScale="92500"/>
          </a:bodyPr>
          <a:lstStyle/>
          <a:p>
            <a:r>
              <a:rPr lang="en-US" sz="2000" dirty="0"/>
              <a:t>We are a team of 2 and work as co-leads.</a:t>
            </a:r>
          </a:p>
          <a:p>
            <a:r>
              <a:rPr lang="en-US" sz="2000" dirty="0"/>
              <a:t>Dassie has more experience with coding in HTML and CSS so she has done more of the coding so far.</a:t>
            </a:r>
          </a:p>
          <a:p>
            <a:r>
              <a:rPr lang="en-US" sz="2000" dirty="0"/>
              <a:t>I have done more of the paperwork, design documents, and other requirements.</a:t>
            </a:r>
          </a:p>
          <a:p>
            <a:r>
              <a:rPr lang="en-US" sz="2000" dirty="0"/>
              <a:t>We discuss and work on a lot of the general design together to make sure we are on the same page and try to discuss and split up the workload each week.</a:t>
            </a:r>
          </a:p>
        </p:txBody>
      </p:sp>
      <p:pic>
        <p:nvPicPr>
          <p:cNvPr id="4" name="Picture 3" descr="White puzzle with one red piece">
            <a:extLst>
              <a:ext uri="{FF2B5EF4-FFF2-40B4-BE49-F238E27FC236}">
                <a16:creationId xmlns:a16="http://schemas.microsoft.com/office/drawing/2014/main" id="{AA99042C-3849-7D36-8DEE-24767B1B1D94}"/>
              </a:ext>
            </a:extLst>
          </p:cNvPr>
          <p:cNvPicPr>
            <a:picLocks noChangeAspect="1"/>
          </p:cNvPicPr>
          <p:nvPr/>
        </p:nvPicPr>
        <p:blipFill rotWithShape="1">
          <a:blip r:embed="rId2"/>
          <a:srcRect l="22335" r="20772"/>
          <a:stretch/>
        </p:blipFill>
        <p:spPr>
          <a:xfrm>
            <a:off x="1" y="10"/>
            <a:ext cx="6936390" cy="6857990"/>
          </a:xfrm>
          <a:prstGeom prst="rect">
            <a:avLst/>
          </a:prstGeom>
        </p:spPr>
      </p:pic>
    </p:spTree>
    <p:extLst>
      <p:ext uri="{BB962C8B-B14F-4D97-AF65-F5344CB8AC3E}">
        <p14:creationId xmlns:p14="http://schemas.microsoft.com/office/powerpoint/2010/main" val="120305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768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diagram of a flowchart&#10;&#10;Description automatically generated">
            <a:extLst>
              <a:ext uri="{FF2B5EF4-FFF2-40B4-BE49-F238E27FC236}">
                <a16:creationId xmlns:a16="http://schemas.microsoft.com/office/drawing/2014/main" id="{AB116F7A-E20B-DE06-B65B-87FBFF797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2977" y="818128"/>
            <a:ext cx="8728671" cy="4953519"/>
          </a:xfrm>
          <a:prstGeom prst="rect">
            <a:avLst/>
          </a:prstGeom>
        </p:spPr>
      </p:pic>
      <p:sp>
        <p:nvSpPr>
          <p:cNvPr id="2" name="Title 1">
            <a:extLst>
              <a:ext uri="{FF2B5EF4-FFF2-40B4-BE49-F238E27FC236}">
                <a16:creationId xmlns:a16="http://schemas.microsoft.com/office/drawing/2014/main" id="{291A649B-06A4-7A06-9899-17D6AB431C0A}"/>
              </a:ext>
            </a:extLst>
          </p:cNvPr>
          <p:cNvSpPr>
            <a:spLocks noGrp="1"/>
          </p:cNvSpPr>
          <p:nvPr>
            <p:ph type="title"/>
          </p:nvPr>
        </p:nvSpPr>
        <p:spPr>
          <a:xfrm>
            <a:off x="640080" y="2074363"/>
            <a:ext cx="2752354" cy="2709275"/>
          </a:xfrm>
          <a:prstGeom prst="ellipse">
            <a:avLst/>
          </a:prstGeom>
          <a:solidFill>
            <a:schemeClr val="tx2">
              <a:lumMod val="75000"/>
            </a:schemeClr>
          </a:solidFill>
          <a:ln w="174625" cmpd="thinThick">
            <a:solidFill>
              <a:schemeClr val="tx2">
                <a:lumMod val="75000"/>
              </a:schemeClr>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User Flow</a:t>
            </a:r>
          </a:p>
        </p:txBody>
      </p:sp>
    </p:spTree>
    <p:extLst>
      <p:ext uri="{BB962C8B-B14F-4D97-AF65-F5344CB8AC3E}">
        <p14:creationId xmlns:p14="http://schemas.microsoft.com/office/powerpoint/2010/main" val="761745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681C32C-7AFC-4BB3-9088-65CBDFC5D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FD9DD0-7CAD-D27C-F084-E4FA7317E081}"/>
              </a:ext>
            </a:extLst>
          </p:cNvPr>
          <p:cNvSpPr>
            <a:spLocks noGrp="1"/>
          </p:cNvSpPr>
          <p:nvPr>
            <p:ph type="title"/>
          </p:nvPr>
        </p:nvSpPr>
        <p:spPr>
          <a:xfrm>
            <a:off x="917275" y="4583953"/>
            <a:ext cx="4685857" cy="1465973"/>
          </a:xfrm>
        </p:spPr>
        <p:txBody>
          <a:bodyPr vert="horz" lIns="91440" tIns="45720" rIns="91440" bIns="45720" rtlCol="0" anchor="t">
            <a:normAutofit/>
          </a:bodyPr>
          <a:lstStyle/>
          <a:p>
            <a:r>
              <a:rPr lang="en-US" sz="4000" dirty="0"/>
              <a:t>Data Flow Diagram of Application Logic</a:t>
            </a:r>
          </a:p>
        </p:txBody>
      </p:sp>
      <p:pic>
        <p:nvPicPr>
          <p:cNvPr id="6" name="Content Placeholder 5" descr="A diagram of a flowchart&#10;&#10;Description automatically generated">
            <a:extLst>
              <a:ext uri="{FF2B5EF4-FFF2-40B4-BE49-F238E27FC236}">
                <a16:creationId xmlns:a16="http://schemas.microsoft.com/office/drawing/2014/main" id="{8FF82129-A84C-697B-7F57-BC4763E8674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15" b="27668"/>
          <a:stretch/>
        </p:blipFill>
        <p:spPr>
          <a:xfrm>
            <a:off x="20" y="432"/>
            <a:ext cx="12191980" cy="4244759"/>
          </a:xfrm>
          <a:prstGeom prst="rect">
            <a:avLst/>
          </a:prstGeom>
        </p:spPr>
      </p:pic>
      <p:sp>
        <p:nvSpPr>
          <p:cNvPr id="8" name="TextBox 7">
            <a:extLst>
              <a:ext uri="{FF2B5EF4-FFF2-40B4-BE49-F238E27FC236}">
                <a16:creationId xmlns:a16="http://schemas.microsoft.com/office/drawing/2014/main" id="{3221AE80-E2B1-D7A6-4B7F-58C92C33532C}"/>
              </a:ext>
            </a:extLst>
          </p:cNvPr>
          <p:cNvSpPr txBox="1"/>
          <p:nvPr/>
        </p:nvSpPr>
        <p:spPr>
          <a:xfrm>
            <a:off x="6096000" y="4583953"/>
            <a:ext cx="5638800" cy="146597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600"/>
              <a:t>The user will input data mostly integers or doubles. They will be stored in a database. Then the data will be pulled from the database and some basic arithmetic calculations will be done. Those will then be stored. The program will then generate a study calendar based on the info provided and the calculation and then out put that calendar and the calculations.</a:t>
            </a:r>
          </a:p>
        </p:txBody>
      </p:sp>
      <p:sp>
        <p:nvSpPr>
          <p:cNvPr id="24" name="Rectangle 23">
            <a:extLst>
              <a:ext uri="{FF2B5EF4-FFF2-40B4-BE49-F238E27FC236}">
                <a16:creationId xmlns:a16="http://schemas.microsoft.com/office/drawing/2014/main" id="{199C0ED0-69DE-4C31-A5CF-E2A46FD30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D42B8BD-40AF-488E-8A79-D7256C9172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915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3ED56C-3457-56D1-CAAC-451067E0383C}"/>
              </a:ext>
            </a:extLst>
          </p:cNvPr>
          <p:cNvSpPr>
            <a:spLocks noGrp="1"/>
          </p:cNvSpPr>
          <p:nvPr>
            <p:ph type="title"/>
          </p:nvPr>
        </p:nvSpPr>
        <p:spPr>
          <a:xfrm>
            <a:off x="640080" y="4777739"/>
            <a:ext cx="3418990" cy="1412119"/>
          </a:xfrm>
        </p:spPr>
        <p:txBody>
          <a:bodyPr vert="horz" lIns="91440" tIns="45720" rIns="91440" bIns="45720" rtlCol="0" anchor="ctr">
            <a:normAutofit/>
          </a:bodyPr>
          <a:lstStyle/>
          <a:p>
            <a:r>
              <a:rPr lang="en-US" sz="4800"/>
              <a:t>Initial User Interface</a:t>
            </a:r>
          </a:p>
        </p:txBody>
      </p:sp>
      <p:pic>
        <p:nvPicPr>
          <p:cNvPr id="5" name="Content Placeholder 4" descr="A screenshot of a study schedule calculator&#10;&#10;Description automatically generated">
            <a:extLst>
              <a:ext uri="{FF2B5EF4-FFF2-40B4-BE49-F238E27FC236}">
                <a16:creationId xmlns:a16="http://schemas.microsoft.com/office/drawing/2014/main" id="{CEBAA557-FA80-FC40-56B1-E1FBF259A14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5595"/>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9"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E3C6EB6-44BE-603E-F9CD-7C808E6F54EB}"/>
              </a:ext>
            </a:extLst>
          </p:cNvPr>
          <p:cNvSpPr txBox="1"/>
          <p:nvPr/>
        </p:nvSpPr>
        <p:spPr>
          <a:xfrm>
            <a:off x="4654294" y="4777739"/>
            <a:ext cx="6897626" cy="1399223"/>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200" dirty="0"/>
              <a:t>We had boxes with fill-ins and based on your answers a calculation or additional questions would pop up.</a:t>
            </a:r>
          </a:p>
        </p:txBody>
      </p:sp>
    </p:spTree>
    <p:extLst>
      <p:ext uri="{BB962C8B-B14F-4D97-AF65-F5344CB8AC3E}">
        <p14:creationId xmlns:p14="http://schemas.microsoft.com/office/powerpoint/2010/main" val="3267016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99505-878B-1E4A-02EC-939C3E0156E4}"/>
              </a:ext>
            </a:extLst>
          </p:cNvPr>
          <p:cNvSpPr>
            <a:spLocks noGrp="1"/>
          </p:cNvSpPr>
          <p:nvPr>
            <p:ph type="title"/>
          </p:nvPr>
        </p:nvSpPr>
        <p:spPr>
          <a:xfrm>
            <a:off x="5232400" y="1641752"/>
            <a:ext cx="6140449" cy="1323439"/>
          </a:xfrm>
        </p:spPr>
        <p:txBody>
          <a:bodyPr anchor="t">
            <a:normAutofit/>
          </a:bodyPr>
          <a:lstStyle/>
          <a:p>
            <a:r>
              <a:rPr lang="en-US" sz="4000">
                <a:solidFill>
                  <a:schemeClr val="bg1"/>
                </a:solidFill>
              </a:rPr>
              <a:t>UX/UI Design</a:t>
            </a:r>
          </a:p>
        </p:txBody>
      </p:sp>
      <p:grpSp>
        <p:nvGrpSpPr>
          <p:cNvPr id="56" name="Group 55">
            <a:extLst>
              <a:ext uri="{FF2B5EF4-FFF2-40B4-BE49-F238E27FC236}">
                <a16:creationId xmlns:a16="http://schemas.microsoft.com/office/drawing/2014/main" id="{36AB285A-81F9-42F0-A9FD-0058EB46EF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788791" cy="6858002"/>
            <a:chOff x="-2" y="-1"/>
            <a:chExt cx="4788791" cy="6858002"/>
          </a:xfrm>
          <a:effectLst>
            <a:outerShdw blurRad="381000" dist="50800" algn="ctr" rotWithShape="0">
              <a:srgbClr val="000000">
                <a:alpha val="10000"/>
              </a:srgbClr>
            </a:outerShdw>
          </a:effectLst>
        </p:grpSpPr>
        <p:grpSp>
          <p:nvGrpSpPr>
            <p:cNvPr id="45" name="Group 44">
              <a:extLst>
                <a:ext uri="{FF2B5EF4-FFF2-40B4-BE49-F238E27FC236}">
                  <a16:creationId xmlns:a16="http://schemas.microsoft.com/office/drawing/2014/main" id="{A08FF3E0-ABFD-4639-B6D5-59DC3C50432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53" name="Freeform: Shape 52">
                <a:extLst>
                  <a:ext uri="{FF2B5EF4-FFF2-40B4-BE49-F238E27FC236}">
                    <a16:creationId xmlns:a16="http://schemas.microsoft.com/office/drawing/2014/main" id="{05F28668-2B20-456B-B40F-9496D0A01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53">
                <a:extLst>
                  <a:ext uri="{FF2B5EF4-FFF2-40B4-BE49-F238E27FC236}">
                    <a16:creationId xmlns:a16="http://schemas.microsoft.com/office/drawing/2014/main" id="{345261A6-F525-4DE2-99D5-BD04602D3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7" name="Group 56">
              <a:extLst>
                <a:ext uri="{FF2B5EF4-FFF2-40B4-BE49-F238E27FC236}">
                  <a16:creationId xmlns:a16="http://schemas.microsoft.com/office/drawing/2014/main" id="{5726B9BC-5A36-4E2B-ACA8-E750DAF63C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819204" y="-1"/>
              <a:ext cx="969585" cy="6858002"/>
              <a:chOff x="3819204" y="-1"/>
              <a:chExt cx="969585" cy="6858002"/>
            </a:xfrm>
          </p:grpSpPr>
          <p:grpSp>
            <p:nvGrpSpPr>
              <p:cNvPr id="47" name="Group 46">
                <a:extLst>
                  <a:ext uri="{FF2B5EF4-FFF2-40B4-BE49-F238E27FC236}">
                    <a16:creationId xmlns:a16="http://schemas.microsoft.com/office/drawing/2014/main" id="{D3D8668E-61B9-48EF-9EBA-555647BA6D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819204" y="-1"/>
                <a:ext cx="945201" cy="6858001"/>
                <a:chOff x="3819204" y="-1"/>
                <a:chExt cx="945201" cy="6858001"/>
              </a:xfrm>
              <a:solidFill>
                <a:srgbClr val="FFFFFF"/>
              </a:solidFill>
              <a:effectLst/>
            </p:grpSpPr>
            <p:sp>
              <p:nvSpPr>
                <p:cNvPr id="52" name="Freeform: Shape 51">
                  <a:extLst>
                    <a:ext uri="{FF2B5EF4-FFF2-40B4-BE49-F238E27FC236}">
                      <a16:creationId xmlns:a16="http://schemas.microsoft.com/office/drawing/2014/main" id="{4CA2FB47-60A5-434E-9BA4-1FF65518A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356933" flipH="1">
                  <a:off x="89804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Shape 50">
                  <a:extLst>
                    <a:ext uri="{FF2B5EF4-FFF2-40B4-BE49-F238E27FC236}">
                      <a16:creationId xmlns:a16="http://schemas.microsoft.com/office/drawing/2014/main" id="{3B5CB98A-8493-4791-B351-0BC590BB9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375967" flipH="1">
                  <a:off x="82756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48" name="Group 47">
                <a:extLst>
                  <a:ext uri="{FF2B5EF4-FFF2-40B4-BE49-F238E27FC236}">
                    <a16:creationId xmlns:a16="http://schemas.microsoft.com/office/drawing/2014/main" id="{406D9D90-1212-40FF-BAB0-8A661FC855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904548" y="0"/>
                <a:ext cx="884241" cy="6858001"/>
                <a:chOff x="3904548" y="-1"/>
                <a:chExt cx="884241" cy="6858001"/>
              </a:xfrm>
              <a:blipFill>
                <a:blip r:embed="rId2">
                  <a:alphaModFix amt="57000"/>
                </a:blip>
                <a:tile tx="0" ty="0" sx="100000" sy="100000" flip="none" algn="tl"/>
              </a:blipFill>
              <a:effectLst/>
            </p:grpSpPr>
            <p:sp>
              <p:nvSpPr>
                <p:cNvPr id="49" name="Freeform: Shape 48">
                  <a:extLst>
                    <a:ext uri="{FF2B5EF4-FFF2-40B4-BE49-F238E27FC236}">
                      <a16:creationId xmlns:a16="http://schemas.microsoft.com/office/drawing/2014/main" id="{903898C6-CE98-4636-8CE5-5172BD2B9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362526" flipH="1">
                  <a:off x="912905"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49">
                  <a:extLst>
                    <a:ext uri="{FF2B5EF4-FFF2-40B4-BE49-F238E27FC236}">
                      <a16:creationId xmlns:a16="http://schemas.microsoft.com/office/drawing/2014/main" id="{F5326F39-37DB-4935-9AD9-746655D5D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922430"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pSp>
      <p:pic>
        <p:nvPicPr>
          <p:cNvPr id="8" name="Picture 7" descr="A screenshot of a computer program&#10;&#10;Description automatically generated">
            <a:extLst>
              <a:ext uri="{FF2B5EF4-FFF2-40B4-BE49-F238E27FC236}">
                <a16:creationId xmlns:a16="http://schemas.microsoft.com/office/drawing/2014/main" id="{606A2F5C-CF66-B76F-CD3A-670AEC7A5FE4}"/>
              </a:ext>
            </a:extLst>
          </p:cNvPr>
          <p:cNvPicPr>
            <a:picLocks noChangeAspect="1"/>
          </p:cNvPicPr>
          <p:nvPr/>
        </p:nvPicPr>
        <p:blipFill rotWithShape="1">
          <a:blip r:embed="rId3">
            <a:extLst>
              <a:ext uri="{28A0092B-C50C-407E-A947-70E740481C1C}">
                <a14:useLocalDpi xmlns:a14="http://schemas.microsoft.com/office/drawing/2010/main" val="0"/>
              </a:ext>
            </a:extLst>
          </a:blip>
          <a:srcRect l="24556" t="8356" r="46710" b="11451"/>
          <a:stretch/>
        </p:blipFill>
        <p:spPr>
          <a:xfrm>
            <a:off x="-25966" y="13871"/>
            <a:ext cx="3931670" cy="6858000"/>
          </a:xfrm>
          <a:prstGeom prst="rect">
            <a:avLst/>
          </a:prstGeom>
        </p:spPr>
      </p:pic>
      <p:sp>
        <p:nvSpPr>
          <p:cNvPr id="3" name="Content Placeholder 2">
            <a:extLst>
              <a:ext uri="{FF2B5EF4-FFF2-40B4-BE49-F238E27FC236}">
                <a16:creationId xmlns:a16="http://schemas.microsoft.com/office/drawing/2014/main" id="{8EF06467-E544-D009-0578-6838451F3848}"/>
              </a:ext>
            </a:extLst>
          </p:cNvPr>
          <p:cNvSpPr>
            <a:spLocks noGrp="1"/>
          </p:cNvSpPr>
          <p:nvPr>
            <p:ph idx="1"/>
          </p:nvPr>
        </p:nvSpPr>
        <p:spPr>
          <a:xfrm>
            <a:off x="5232401" y="3146400"/>
            <a:ext cx="6140449" cy="2454300"/>
          </a:xfrm>
        </p:spPr>
        <p:txBody>
          <a:bodyPr>
            <a:normAutofit/>
          </a:bodyPr>
          <a:lstStyle/>
          <a:p>
            <a:pPr>
              <a:lnSpc>
                <a:spcPct val="100000"/>
              </a:lnSpc>
            </a:pPr>
            <a:r>
              <a:rPr lang="en-US" sz="2400" dirty="0">
                <a:solidFill>
                  <a:schemeClr val="bg1">
                    <a:alpha val="80000"/>
                  </a:schemeClr>
                </a:solidFill>
              </a:rPr>
              <a:t>We added toggle buttons instead of our initial fill-in of yes or no to applicable questions to make the site more user-friendly</a:t>
            </a:r>
          </a:p>
        </p:txBody>
      </p:sp>
    </p:spTree>
    <p:extLst>
      <p:ext uri="{BB962C8B-B14F-4D97-AF65-F5344CB8AC3E}">
        <p14:creationId xmlns:p14="http://schemas.microsoft.com/office/powerpoint/2010/main" val="723315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2"/>
            <a:ext cx="12192000" cy="2316478"/>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chemeClr val="accent1">
              <a:lumMod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E374C7A0-2445-ABA5-FC33-A26D2248C918}"/>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dirty="0">
                <a:solidFill>
                  <a:schemeClr val="bg1"/>
                </a:solidFill>
                <a:latin typeface="+mj-lt"/>
                <a:ea typeface="+mj-ea"/>
                <a:cs typeface="+mj-cs"/>
              </a:rPr>
              <a:t>UX/UI Design</a:t>
            </a:r>
          </a:p>
        </p:txBody>
      </p:sp>
      <p:sp>
        <p:nvSpPr>
          <p:cNvPr id="3" name="Content Placeholder 2">
            <a:extLst>
              <a:ext uri="{FF2B5EF4-FFF2-40B4-BE49-F238E27FC236}">
                <a16:creationId xmlns:a16="http://schemas.microsoft.com/office/drawing/2014/main" id="{12677E83-51DE-CE8D-003F-796350896EA1}"/>
              </a:ext>
            </a:extLst>
          </p:cNvPr>
          <p:cNvSpPr>
            <a:spLocks noGrp="1"/>
          </p:cNvSpPr>
          <p:nvPr>
            <p:ph idx="1"/>
          </p:nvPr>
        </p:nvSpPr>
        <p:spPr>
          <a:xfrm>
            <a:off x="723900" y="1289114"/>
            <a:ext cx="5431240" cy="419313"/>
          </a:xfrm>
        </p:spPr>
        <p:txBody>
          <a:bodyPr vert="horz" lIns="91440" tIns="45720" rIns="91440" bIns="45720" rtlCol="0">
            <a:normAutofit/>
          </a:bodyPr>
          <a:lstStyle/>
          <a:p>
            <a:pPr marL="0" indent="0">
              <a:buNone/>
            </a:pPr>
            <a:r>
              <a:rPr lang="en-US" sz="1800" kern="1200" dirty="0">
                <a:solidFill>
                  <a:schemeClr val="bg1"/>
                </a:solidFill>
                <a:latin typeface="+mn-lt"/>
                <a:ea typeface="+mn-ea"/>
                <a:cs typeface="+mn-cs"/>
              </a:rPr>
              <a:t>We added a submit button at the bottom of the page </a:t>
            </a:r>
          </a:p>
        </p:txBody>
      </p:sp>
      <p:pic>
        <p:nvPicPr>
          <p:cNvPr id="7" name="Picture 6" descr="A screen shot of a computer&#10;&#10;Description automatically generated">
            <a:extLst>
              <a:ext uri="{FF2B5EF4-FFF2-40B4-BE49-F238E27FC236}">
                <a16:creationId xmlns:a16="http://schemas.microsoft.com/office/drawing/2014/main" id="{E6BB4311-8065-363F-0930-CB336DC059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972" y="3154111"/>
            <a:ext cx="10768181" cy="1965193"/>
          </a:xfrm>
          <a:prstGeom prst="rect">
            <a:avLst/>
          </a:prstGeom>
        </p:spPr>
      </p:pic>
      <p:sp>
        <p:nvSpPr>
          <p:cNvPr id="36" name="Freeform: Shape 35">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chemeClr val="accent1">
              <a:lumMod val="50000"/>
            </a:schemeClr>
          </a:solidFill>
          <a:ln w="12700" cap="flat" cmpd="sng" algn="ctr">
            <a:solidFill>
              <a:schemeClr val="accent1">
                <a:lumMod val="20000"/>
                <a:lumOff val="8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F62ED7EF-F461-41D1-53A5-F00BD8495F9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2192" y="549"/>
            <a:ext cx="11850624" cy="2187913"/>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chemeClr val="accent1">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Tree>
    <p:extLst>
      <p:ext uri="{BB962C8B-B14F-4D97-AF65-F5344CB8AC3E}">
        <p14:creationId xmlns:p14="http://schemas.microsoft.com/office/powerpoint/2010/main" val="18704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4" descr="A screenshot of a computer&#10;&#10;Description automatically generated">
            <a:extLst>
              <a:ext uri="{FF2B5EF4-FFF2-40B4-BE49-F238E27FC236}">
                <a16:creationId xmlns:a16="http://schemas.microsoft.com/office/drawing/2014/main" id="{92054A55-1FEC-5EF8-9C0F-7E8CE846FDD8}"/>
              </a:ext>
            </a:extLst>
          </p:cNvPr>
          <p:cNvPicPr>
            <a:picLocks noChangeAspect="1"/>
          </p:cNvPicPr>
          <p:nvPr/>
        </p:nvPicPr>
        <p:blipFill rotWithShape="1">
          <a:blip r:embed="rId2">
            <a:extLst>
              <a:ext uri="{28A0092B-C50C-407E-A947-70E740481C1C}">
                <a14:useLocalDpi xmlns:a14="http://schemas.microsoft.com/office/drawing/2010/main" val="0"/>
              </a:ext>
            </a:extLst>
          </a:blip>
          <a:srcRect t="13547" r="76750" b="13547"/>
          <a:stretch/>
        </p:blipFill>
        <p:spPr>
          <a:xfrm rot="5400000">
            <a:off x="1189343" y="2992514"/>
            <a:ext cx="2176772" cy="4555455"/>
          </a:xfrm>
          <a:prstGeom prst="rect">
            <a:avLst/>
          </a:prstGeom>
        </p:spPr>
      </p:pic>
      <p:pic>
        <p:nvPicPr>
          <p:cNvPr id="8" name="Content Placeholder 4" descr="A screenshot of a computer&#10;&#10;Description automatically generated">
            <a:extLst>
              <a:ext uri="{FF2B5EF4-FFF2-40B4-BE49-F238E27FC236}">
                <a16:creationId xmlns:a16="http://schemas.microsoft.com/office/drawing/2014/main" id="{F8614FB8-5F92-9F3D-BED9-FA57C23368F4}"/>
              </a:ext>
            </a:extLst>
          </p:cNvPr>
          <p:cNvPicPr>
            <a:picLocks noChangeAspect="1"/>
          </p:cNvPicPr>
          <p:nvPr/>
        </p:nvPicPr>
        <p:blipFill rotWithShape="1">
          <a:blip r:embed="rId2">
            <a:extLst>
              <a:ext uri="{28A0092B-C50C-407E-A947-70E740481C1C}">
                <a14:useLocalDpi xmlns:a14="http://schemas.microsoft.com/office/drawing/2010/main" val="0"/>
              </a:ext>
            </a:extLst>
          </a:blip>
          <a:srcRect t="13547" r="76750" b="13547"/>
          <a:stretch/>
        </p:blipFill>
        <p:spPr>
          <a:xfrm rot="5400000">
            <a:off x="7675613" y="1791603"/>
            <a:ext cx="2834640" cy="6188938"/>
          </a:xfrm>
          <a:prstGeom prst="rect">
            <a:avLst/>
          </a:prstGeom>
        </p:spPr>
      </p:pic>
      <p:sp>
        <p:nvSpPr>
          <p:cNvPr id="24"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CEBAA557-FA80-FC40-56B1-E1FBF259A14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547" b="13547"/>
          <a:stretch/>
        </p:blipFill>
        <p:spPr>
          <a:xfrm>
            <a:off x="0" y="-188742"/>
            <a:ext cx="12192000" cy="4555455"/>
          </a:xfrm>
          <a:prstGeom prst="rect">
            <a:avLst/>
          </a:prstGeom>
        </p:spPr>
      </p:pic>
      <p:sp>
        <p:nvSpPr>
          <p:cNvPr id="12" name="Freeform: Shape 11">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flipV="1">
            <a:off x="0" y="3980168"/>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03ED56C-3457-56D1-CAAC-451067E0383C}"/>
              </a:ext>
            </a:extLst>
          </p:cNvPr>
          <p:cNvSpPr>
            <a:spLocks noGrp="1"/>
          </p:cNvSpPr>
          <p:nvPr>
            <p:ph type="title"/>
          </p:nvPr>
        </p:nvSpPr>
        <p:spPr>
          <a:xfrm>
            <a:off x="641180" y="4444158"/>
            <a:ext cx="10909640" cy="1510301"/>
          </a:xfrm>
        </p:spPr>
        <p:txBody>
          <a:bodyPr vert="horz" lIns="91440" tIns="45720" rIns="91440" bIns="45720" rtlCol="0" anchor="ctr">
            <a:normAutofit/>
          </a:bodyPr>
          <a:lstStyle/>
          <a:p>
            <a:pPr algn="ctr"/>
            <a:r>
              <a:rPr lang="en-US" sz="6600" kern="1200" dirty="0">
                <a:solidFill>
                  <a:srgbClr val="FFFFFF"/>
                </a:solidFill>
                <a:latin typeface="+mj-lt"/>
                <a:ea typeface="+mj-ea"/>
                <a:cs typeface="+mj-cs"/>
              </a:rPr>
              <a:t>Current User Interface</a:t>
            </a:r>
          </a:p>
        </p:txBody>
      </p:sp>
      <p:sp>
        <p:nvSpPr>
          <p:cNvPr id="3" name="TextBox 2">
            <a:extLst>
              <a:ext uri="{FF2B5EF4-FFF2-40B4-BE49-F238E27FC236}">
                <a16:creationId xmlns:a16="http://schemas.microsoft.com/office/drawing/2014/main" id="{AE3C6EB6-44BE-603E-F9CD-7C808E6F54EB}"/>
              </a:ext>
            </a:extLst>
          </p:cNvPr>
          <p:cNvSpPr txBox="1"/>
          <p:nvPr/>
        </p:nvSpPr>
        <p:spPr>
          <a:xfrm>
            <a:off x="1074394" y="5736421"/>
            <a:ext cx="9838944" cy="662542"/>
          </a:xfrm>
          <a:prstGeom prst="rect">
            <a:avLst/>
          </a:prstGeom>
        </p:spPr>
        <p:txBody>
          <a:bodyPr vert="horz" lIns="91440" tIns="45720" rIns="91440" bIns="45720" rtlCol="0" anchor="ctr">
            <a:normAutofit/>
          </a:bodyPr>
          <a:lstStyle/>
          <a:p>
            <a:pPr algn="ctr">
              <a:lnSpc>
                <a:spcPct val="90000"/>
              </a:lnSpc>
              <a:spcBef>
                <a:spcPts val="1000"/>
              </a:spcBef>
              <a:spcAft>
                <a:spcPts val="600"/>
              </a:spcAft>
            </a:pPr>
            <a:r>
              <a:rPr lang="en-US" sz="2000" kern="1200" dirty="0">
                <a:solidFill>
                  <a:srgbClr val="FFFFFF"/>
                </a:solidFill>
                <a:latin typeface="+mn-lt"/>
                <a:ea typeface="+mn-ea"/>
                <a:cs typeface="+mn-cs"/>
              </a:rPr>
              <a:t>We are still working on making it look nice, but this is what the updates look like</a:t>
            </a:r>
          </a:p>
        </p:txBody>
      </p:sp>
    </p:spTree>
    <p:extLst>
      <p:ext uri="{BB962C8B-B14F-4D97-AF65-F5344CB8AC3E}">
        <p14:creationId xmlns:p14="http://schemas.microsoft.com/office/powerpoint/2010/main" val="2434774858"/>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1883</TotalTime>
  <Words>924</Words>
  <Application>Microsoft Office PowerPoint</Application>
  <PresentationFormat>Widescreen</PresentationFormat>
  <Paragraphs>58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Study Time Calculator</vt:lpstr>
      <vt:lpstr>Abstract</vt:lpstr>
      <vt:lpstr>Team Makeup</vt:lpstr>
      <vt:lpstr>User Flow</vt:lpstr>
      <vt:lpstr>Data Flow Diagram of Application Logic</vt:lpstr>
      <vt:lpstr>Initial User Interface</vt:lpstr>
      <vt:lpstr>UX/UI Design</vt:lpstr>
      <vt:lpstr>UX/UI Design</vt:lpstr>
      <vt:lpstr>Current User Interface</vt:lpstr>
      <vt:lpstr>Calculations</vt:lpstr>
      <vt:lpstr>Tentative Schedule</vt:lpstr>
      <vt:lpstr>Use Cases</vt:lpstr>
      <vt:lpstr>Highlights and Changes</vt:lpstr>
      <vt:lpstr>Project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Time Calculator</dc:title>
  <dc:creator>Evie Barth</dc:creator>
  <cp:lastModifiedBy>Evie Barth</cp:lastModifiedBy>
  <cp:revision>41</cp:revision>
  <dcterms:created xsi:type="dcterms:W3CDTF">2024-02-19T02:05:09Z</dcterms:created>
  <dcterms:modified xsi:type="dcterms:W3CDTF">2024-04-02T04:31:41Z</dcterms:modified>
</cp:coreProperties>
</file>

<file path=docProps/thumbnail.jpeg>
</file>